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5" r:id="rId1"/>
  </p:sldMasterIdLst>
  <p:sldIdLst>
    <p:sldId id="256" r:id="rId2"/>
    <p:sldId id="289" r:id="rId3"/>
    <p:sldId id="257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83" r:id="rId12"/>
    <p:sldId id="267" r:id="rId13"/>
    <p:sldId id="269" r:id="rId14"/>
    <p:sldId id="268" r:id="rId15"/>
    <p:sldId id="280" r:id="rId16"/>
    <p:sldId id="272" r:id="rId17"/>
    <p:sldId id="273" r:id="rId18"/>
    <p:sldId id="274" r:id="rId19"/>
    <p:sldId id="277" r:id="rId20"/>
    <p:sldId id="278" r:id="rId21"/>
    <p:sldId id="281" r:id="rId22"/>
    <p:sldId id="279" r:id="rId23"/>
    <p:sldId id="288" r:id="rId24"/>
    <p:sldId id="282" r:id="rId25"/>
    <p:sldId id="284" r:id="rId26"/>
    <p:sldId id="285" r:id="rId27"/>
    <p:sldId id="286" r:id="rId28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eskmine laad 2 – rõh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33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ET/TXT/PDF/?uri=CELEX:32021R1139" TargetMode="External"/><Relationship Id="rId2" Type="http://schemas.openxmlformats.org/officeDocument/2006/relationships/hyperlink" Target="https://www.riigiteataja.ee/akt/126092023002" TargetMode="External"/><Relationship Id="rId1" Type="http://schemas.openxmlformats.org/officeDocument/2006/relationships/hyperlink" Target="https://www.riigiteataja.ee/akt/119102023013?leiaKehtiv" TargetMode="External"/><Relationship Id="rId5" Type="http://schemas.openxmlformats.org/officeDocument/2006/relationships/hyperlink" Target="https://pkak.ee/toetuse-taotlemine/" TargetMode="External"/><Relationship Id="rId4" Type="http://schemas.openxmlformats.org/officeDocument/2006/relationships/hyperlink" Target="https://eur-lex.europa.eu/legal-content/ET/TXT/PDF/?uri=CELEX:32021R1060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igiteataja.ee/akt/126092023002" TargetMode="External"/><Relationship Id="rId2" Type="http://schemas.openxmlformats.org/officeDocument/2006/relationships/hyperlink" Target="https://pkak.ee/toetuse-taotlemine/" TargetMode="External"/><Relationship Id="rId1" Type="http://schemas.openxmlformats.org/officeDocument/2006/relationships/hyperlink" Target="https://www.riigiteataja.ee/akt/119102023013?leiaKehtiv" TargetMode="External"/><Relationship Id="rId5" Type="http://schemas.openxmlformats.org/officeDocument/2006/relationships/hyperlink" Target="https://eur-lex.europa.eu/legal-content/ET/TXT/PDF/?uri=CELEX:32021R1060" TargetMode="External"/><Relationship Id="rId4" Type="http://schemas.openxmlformats.org/officeDocument/2006/relationships/hyperlink" Target="https://eur-lex.europa.eu/legal-content/ET/TXT/PDF/?uri=CELEX:32021R1139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04C86A-9609-49F4-8C03-437808F483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208E11-B28A-4CE3-8BB2-115D8B1021F7}">
      <dgm:prSet/>
      <dgm:spPr/>
      <dgm:t>
        <a:bodyPr/>
        <a:lstStyle/>
        <a:p>
          <a:r>
            <a:rPr lang="et-EE" b="1"/>
            <a:t>Vajalikud:</a:t>
          </a:r>
          <a:endParaRPr lang="en-US"/>
        </a:p>
      </dgm:t>
    </dgm:pt>
    <dgm:pt modelId="{8DF6B515-F124-4C41-94FC-EDB088D73364}" type="parTrans" cxnId="{2F4570F8-5323-4406-BD52-A535983BC9FD}">
      <dgm:prSet/>
      <dgm:spPr/>
      <dgm:t>
        <a:bodyPr/>
        <a:lstStyle/>
        <a:p>
          <a:endParaRPr lang="en-US"/>
        </a:p>
      </dgm:t>
    </dgm:pt>
    <dgm:pt modelId="{ED7DA77C-0927-4B32-BE25-A478AA68DFF0}" type="sibTrans" cxnId="{2F4570F8-5323-4406-BD52-A535983BC9FD}">
      <dgm:prSet/>
      <dgm:spPr/>
      <dgm:t>
        <a:bodyPr/>
        <a:lstStyle/>
        <a:p>
          <a:endParaRPr lang="en-US"/>
        </a:p>
      </dgm:t>
    </dgm:pt>
    <dgm:pt modelId="{7E2A5B95-4DDD-485E-8EDC-40AECD431F67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t-EE" sz="2800" dirty="0">
              <a:latin typeface="Arial" panose="020B0604020202020204" pitchFamily="34" charset="0"/>
              <a:cs typeface="Arial" panose="020B0604020202020204" pitchFamily="34" charset="0"/>
            </a:rPr>
            <a:t>Regionaalministri 18. oktoobri 2023 määrus nr 69 „Perioodi 2021–2027 kogukonna juhitud kohaliku arengu toetus“ </a:t>
          </a:r>
          <a:r>
            <a: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n-US" sz="28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taotlejale</a:t>
          </a:r>
          <a:r>
            <a: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osad</a:t>
          </a:r>
          <a:r>
            <a: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7-9)</a:t>
          </a:r>
          <a:r>
            <a:rPr lang="et-EE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r>
            <a:rPr lang="et-EE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https://www.riigiteataja.ee/akt/119102023013</a:t>
          </a:r>
          <a:endParaRPr lang="en-US" sz="28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E3C578-4F82-4099-B015-CF43B129FDAC}" type="parTrans" cxnId="{B7632983-5794-493E-A281-086D86E6DF4E}">
      <dgm:prSet/>
      <dgm:spPr/>
      <dgm:t>
        <a:bodyPr/>
        <a:lstStyle/>
        <a:p>
          <a:endParaRPr lang="en-US"/>
        </a:p>
      </dgm:t>
    </dgm:pt>
    <dgm:pt modelId="{617F4360-C149-4EAC-B05E-1C54998CB6B9}" type="sibTrans" cxnId="{B7632983-5794-493E-A281-086D86E6DF4E}">
      <dgm:prSet/>
      <dgm:spPr/>
      <dgm:t>
        <a:bodyPr/>
        <a:lstStyle/>
        <a:p>
          <a:endParaRPr lang="en-US"/>
        </a:p>
      </dgm:t>
    </dgm:pt>
    <dgm:pt modelId="{CBEA875E-4155-4939-A66B-B8DD2C446632}">
      <dgm:prSet/>
      <dgm:spPr/>
      <dgm:t>
        <a:bodyPr/>
        <a:lstStyle/>
        <a:p>
          <a:r>
            <a:rPr lang="et-EE" b="1"/>
            <a:t>Lisaks soovituslikud:</a:t>
          </a:r>
          <a:endParaRPr lang="en-US"/>
        </a:p>
      </dgm:t>
    </dgm:pt>
    <dgm:pt modelId="{9676EDFA-E83A-456E-A9A3-11C4821C978D}" type="parTrans" cxnId="{DF8FC92A-6870-4460-BC95-5B214B5D312A}">
      <dgm:prSet/>
      <dgm:spPr/>
      <dgm:t>
        <a:bodyPr/>
        <a:lstStyle/>
        <a:p>
          <a:endParaRPr lang="en-US"/>
        </a:p>
      </dgm:t>
    </dgm:pt>
    <dgm:pt modelId="{9B664C1A-B14B-4A66-B3B8-117C2D4DDAE8}" type="sibTrans" cxnId="{DF8FC92A-6870-4460-BC95-5B214B5D312A}">
      <dgm:prSet/>
      <dgm:spPr/>
      <dgm:t>
        <a:bodyPr/>
        <a:lstStyle/>
        <a:p>
          <a:endParaRPr lang="en-US"/>
        </a:p>
      </dgm:t>
    </dgm:pt>
    <dgm:pt modelId="{BC4ADFB0-5D80-4CAE-9914-49636CFD8988}">
      <dgm:prSet/>
      <dgm:spPr/>
      <dgm:t>
        <a:bodyPr/>
        <a:lstStyle/>
        <a:p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Kalandusturu korraldamise seadus </a:t>
          </a:r>
          <a:r>
            <a:rPr lang="et-EE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https://www.riigiteataja.ee/akt/126092023002</a:t>
          </a:r>
          <a:r>
            <a:rPr lang="et-EE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endParaRPr lang="en-US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051700-960D-40CF-8349-8CBBB5290865}" type="parTrans" cxnId="{66C6A81A-5CD0-4BE7-A80C-58C4766AA4AF}">
      <dgm:prSet/>
      <dgm:spPr/>
      <dgm:t>
        <a:bodyPr/>
        <a:lstStyle/>
        <a:p>
          <a:endParaRPr lang="en-US"/>
        </a:p>
      </dgm:t>
    </dgm:pt>
    <dgm:pt modelId="{5A62873C-7450-4479-9F13-5017DA9E363D}" type="sibTrans" cxnId="{66C6A81A-5CD0-4BE7-A80C-58C4766AA4AF}">
      <dgm:prSet/>
      <dgm:spPr/>
      <dgm:t>
        <a:bodyPr/>
        <a:lstStyle/>
        <a:p>
          <a:endParaRPr lang="en-US"/>
        </a:p>
      </dgm:t>
    </dgm:pt>
    <dgm:pt modelId="{192C0909-7855-482B-AA49-9D1C093829CA}">
      <dgm:prSet/>
      <dgm:spPr/>
      <dgm:t>
        <a:bodyPr/>
        <a:lstStyle/>
        <a:p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Euroopa parlamendi ja nõukogu määrus (EL) nr 2021/1139</a:t>
          </a:r>
          <a:r>
            <a:rPr lang="et-EE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r>
            <a:rPr lang="et-EE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https://eur-lex.europa.eu/legal-content/ET/TXT/PDF/?uri=CELEX:32021R1139</a:t>
          </a:r>
          <a:endParaRPr lang="en-US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1EF8E3-DE8B-4821-AB7F-0C3E16A1BE4E}" type="parTrans" cxnId="{A160B9C5-8922-4326-B4F0-B3E05023DC1D}">
      <dgm:prSet/>
      <dgm:spPr/>
      <dgm:t>
        <a:bodyPr/>
        <a:lstStyle/>
        <a:p>
          <a:endParaRPr lang="en-US"/>
        </a:p>
      </dgm:t>
    </dgm:pt>
    <dgm:pt modelId="{A517EF6D-830C-43C6-B602-8F1679C97CAB}" type="sibTrans" cxnId="{A160B9C5-8922-4326-B4F0-B3E05023DC1D}">
      <dgm:prSet/>
      <dgm:spPr/>
      <dgm:t>
        <a:bodyPr/>
        <a:lstStyle/>
        <a:p>
          <a:endParaRPr lang="en-US"/>
        </a:p>
      </dgm:t>
    </dgm:pt>
    <dgm:pt modelId="{B714186E-206E-4BAD-A108-EED8E48B9D55}">
      <dgm:prSet/>
      <dgm:spPr/>
      <dgm:t>
        <a:bodyPr/>
        <a:lstStyle/>
        <a:p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ja Euroopa parlamendi ja nõukogu määrus (EL) nr 2021/1060 </a:t>
          </a:r>
          <a:r>
            <a:rPr lang="et-EE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https://eur-lex.europa.eu/legal-content/ET/TXT/PDF/?uri=CELEX:32021R1060</a:t>
          </a:r>
          <a:r>
            <a:rPr lang="et-EE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endParaRPr lang="en-US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42AE38-DE3A-428D-8556-803DA1BA9F13}" type="parTrans" cxnId="{19D64C3B-44FC-431D-8A2D-6891CABE8184}">
      <dgm:prSet/>
      <dgm:spPr/>
      <dgm:t>
        <a:bodyPr/>
        <a:lstStyle/>
        <a:p>
          <a:endParaRPr lang="en-US"/>
        </a:p>
      </dgm:t>
    </dgm:pt>
    <dgm:pt modelId="{AA743270-62B2-4450-BDF0-EA221D581613}" type="sibTrans" cxnId="{19D64C3B-44FC-431D-8A2D-6891CABE8184}">
      <dgm:prSet/>
      <dgm:spPr/>
      <dgm:t>
        <a:bodyPr/>
        <a:lstStyle/>
        <a:p>
          <a:endParaRPr lang="en-US"/>
        </a:p>
      </dgm:t>
    </dgm:pt>
    <dgm:pt modelId="{EF924FEE-9C4F-449A-833B-13C9257F63FE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t-EE" sz="2800" dirty="0">
              <a:latin typeface="Arial" panose="020B0604020202020204" pitchFamily="34" charset="0"/>
              <a:cs typeface="Arial" panose="020B0604020202020204" pitchFamily="34" charset="0"/>
            </a:rPr>
            <a:t>Peipsi kalanduspiirkonna strateegia 2030; </a:t>
          </a:r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PKAK </a:t>
          </a:r>
          <a:r>
            <a:rPr lang="fi-FI" sz="2800" dirty="0" err="1">
              <a:latin typeface="Arial" panose="020B0604020202020204" pitchFamily="34" charset="0"/>
              <a:cs typeface="Arial" panose="020B0604020202020204" pitchFamily="34" charset="0"/>
            </a:rPr>
            <a:t>projektitoetuste</a:t>
          </a:r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800" dirty="0" err="1">
              <a:latin typeface="Arial" panose="020B0604020202020204" pitchFamily="34" charset="0"/>
              <a:cs typeface="Arial" panose="020B0604020202020204" pitchFamily="34" charset="0"/>
            </a:rPr>
            <a:t>taotluse</a:t>
          </a:r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800" dirty="0" err="1">
              <a:latin typeface="Arial" panose="020B0604020202020204" pitchFamily="34" charset="0"/>
              <a:cs typeface="Arial" panose="020B0604020202020204" pitchFamily="34" charset="0"/>
            </a:rPr>
            <a:t>menetlemise</a:t>
          </a:r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 ja </a:t>
          </a:r>
          <a:r>
            <a:rPr lang="fi-FI" sz="2800" dirty="0" err="1">
              <a:latin typeface="Arial" panose="020B0604020202020204" pitchFamily="34" charset="0"/>
              <a:cs typeface="Arial" panose="020B0604020202020204" pitchFamily="34" charset="0"/>
            </a:rPr>
            <a:t>hindamise</a:t>
          </a:r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800" dirty="0" err="1">
              <a:latin typeface="Arial" panose="020B0604020202020204" pitchFamily="34" charset="0"/>
              <a:cs typeface="Arial" panose="020B0604020202020204" pitchFamily="34" charset="0"/>
            </a:rPr>
            <a:t>kord</a:t>
          </a:r>
          <a:r>
            <a:rPr lang="et-EE" sz="2800" dirty="0">
              <a:latin typeface="Arial" panose="020B0604020202020204" pitchFamily="34" charset="0"/>
              <a:cs typeface="Arial" panose="020B0604020202020204" pitchFamily="34" charset="0"/>
            </a:rPr>
            <a:t> ja teised vajalikud dokumendid: </a:t>
          </a:r>
          <a:r>
            <a:rPr lang="et-EE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/>
            </a:rPr>
            <a:t>https://pkak.ee/toetuse-taotlemine</a:t>
          </a:r>
          <a:endParaRPr lang="en-US" sz="28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516EF2-278D-470E-9B80-2FD07B600E5D}" type="parTrans" cxnId="{E63CC18D-B9FE-4EE7-A988-40F92E7E310C}">
      <dgm:prSet/>
      <dgm:spPr/>
      <dgm:t>
        <a:bodyPr/>
        <a:lstStyle/>
        <a:p>
          <a:endParaRPr lang="et-EE"/>
        </a:p>
      </dgm:t>
    </dgm:pt>
    <dgm:pt modelId="{C1B50690-FEFE-488E-86B2-C18B59A4CE9E}" type="sibTrans" cxnId="{E63CC18D-B9FE-4EE7-A988-40F92E7E310C}">
      <dgm:prSet/>
      <dgm:spPr/>
      <dgm:t>
        <a:bodyPr/>
        <a:lstStyle/>
        <a:p>
          <a:endParaRPr lang="et-EE"/>
        </a:p>
      </dgm:t>
    </dgm:pt>
    <dgm:pt modelId="{76A657A2-8A46-4350-84D9-BE205383F75D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endParaRPr lang="en-US" sz="28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72AF85-4C1D-4F3B-B880-D902F8D0E234}" type="parTrans" cxnId="{94F39299-084C-4DCE-B05E-576C3D9A938F}">
      <dgm:prSet/>
      <dgm:spPr/>
      <dgm:t>
        <a:bodyPr/>
        <a:lstStyle/>
        <a:p>
          <a:endParaRPr lang="et-EE"/>
        </a:p>
      </dgm:t>
    </dgm:pt>
    <dgm:pt modelId="{CABD8B47-1819-4E7B-A1AE-971D8C625750}" type="sibTrans" cxnId="{94F39299-084C-4DCE-B05E-576C3D9A938F}">
      <dgm:prSet/>
      <dgm:spPr/>
      <dgm:t>
        <a:bodyPr/>
        <a:lstStyle/>
        <a:p>
          <a:endParaRPr lang="et-EE"/>
        </a:p>
      </dgm:t>
    </dgm:pt>
    <dgm:pt modelId="{4D5D5A83-3733-4F33-A3AD-7F53FE7E7ABE}" type="pres">
      <dgm:prSet presAssocID="{2204C86A-9609-49F4-8C03-437808F48391}" presName="linear" presStyleCnt="0">
        <dgm:presLayoutVars>
          <dgm:animLvl val="lvl"/>
          <dgm:resizeHandles val="exact"/>
        </dgm:presLayoutVars>
      </dgm:prSet>
      <dgm:spPr/>
    </dgm:pt>
    <dgm:pt modelId="{1485793A-F024-4209-92AE-A41FB8A9CD8D}" type="pres">
      <dgm:prSet presAssocID="{3C208E11-B28A-4CE3-8BB2-115D8B1021F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14AE129-46EF-44EF-A50D-FEC0895E3B6A}" type="pres">
      <dgm:prSet presAssocID="{3C208E11-B28A-4CE3-8BB2-115D8B1021F7}" presName="childText" presStyleLbl="revTx" presStyleIdx="0" presStyleCnt="2">
        <dgm:presLayoutVars>
          <dgm:bulletEnabled val="1"/>
        </dgm:presLayoutVars>
      </dgm:prSet>
      <dgm:spPr/>
    </dgm:pt>
    <dgm:pt modelId="{17637EA9-EE30-45DC-A500-0A53C85ED82A}" type="pres">
      <dgm:prSet presAssocID="{CBEA875E-4155-4939-A66B-B8DD2C44663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076F996-F4E3-47A2-9227-584EDD95A577}" type="pres">
      <dgm:prSet presAssocID="{CBEA875E-4155-4939-A66B-B8DD2C44663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EAB6E07-4F88-4950-931C-9DE17F027C70}" type="presOf" srcId="{76A657A2-8A46-4350-84D9-BE205383F75D}" destId="{014AE129-46EF-44EF-A50D-FEC0895E3B6A}" srcOrd="0" destOrd="1" presId="urn:microsoft.com/office/officeart/2005/8/layout/vList2"/>
    <dgm:cxn modelId="{66C6A81A-5CD0-4BE7-A80C-58C4766AA4AF}" srcId="{CBEA875E-4155-4939-A66B-B8DD2C446632}" destId="{BC4ADFB0-5D80-4CAE-9914-49636CFD8988}" srcOrd="0" destOrd="0" parTransId="{1C051700-960D-40CF-8349-8CBBB5290865}" sibTransId="{5A62873C-7450-4479-9F13-5017DA9E363D}"/>
    <dgm:cxn modelId="{DF8FC92A-6870-4460-BC95-5B214B5D312A}" srcId="{2204C86A-9609-49F4-8C03-437808F48391}" destId="{CBEA875E-4155-4939-A66B-B8DD2C446632}" srcOrd="1" destOrd="0" parTransId="{9676EDFA-E83A-456E-A9A3-11C4821C978D}" sibTransId="{9B664C1A-B14B-4A66-B3B8-117C2D4DDAE8}"/>
    <dgm:cxn modelId="{19D64C3B-44FC-431D-8A2D-6891CABE8184}" srcId="{CBEA875E-4155-4939-A66B-B8DD2C446632}" destId="{B714186E-206E-4BAD-A108-EED8E48B9D55}" srcOrd="2" destOrd="0" parTransId="{5E42AE38-DE3A-428D-8556-803DA1BA9F13}" sibTransId="{AA743270-62B2-4450-BDF0-EA221D581613}"/>
    <dgm:cxn modelId="{B7632983-5794-493E-A281-086D86E6DF4E}" srcId="{3C208E11-B28A-4CE3-8BB2-115D8B1021F7}" destId="{7E2A5B95-4DDD-485E-8EDC-40AECD431F67}" srcOrd="0" destOrd="0" parTransId="{FDE3C578-4F82-4099-B015-CF43B129FDAC}" sibTransId="{617F4360-C149-4EAC-B05E-1C54998CB6B9}"/>
    <dgm:cxn modelId="{2C03348B-25AB-4205-A8E7-840F7E25124D}" type="presOf" srcId="{BC4ADFB0-5D80-4CAE-9914-49636CFD8988}" destId="{D076F996-F4E3-47A2-9227-584EDD95A577}" srcOrd="0" destOrd="0" presId="urn:microsoft.com/office/officeart/2005/8/layout/vList2"/>
    <dgm:cxn modelId="{E63CC18D-B9FE-4EE7-A988-40F92E7E310C}" srcId="{3C208E11-B28A-4CE3-8BB2-115D8B1021F7}" destId="{EF924FEE-9C4F-449A-833B-13C9257F63FE}" srcOrd="2" destOrd="0" parTransId="{8C516EF2-278D-470E-9B80-2FD07B600E5D}" sibTransId="{C1B50690-FEFE-488E-86B2-C18B59A4CE9E}"/>
    <dgm:cxn modelId="{7BD04891-D1C8-4906-8BEA-9CD405E93589}" type="presOf" srcId="{CBEA875E-4155-4939-A66B-B8DD2C446632}" destId="{17637EA9-EE30-45DC-A500-0A53C85ED82A}" srcOrd="0" destOrd="0" presId="urn:microsoft.com/office/officeart/2005/8/layout/vList2"/>
    <dgm:cxn modelId="{94F39299-084C-4DCE-B05E-576C3D9A938F}" srcId="{3C208E11-B28A-4CE3-8BB2-115D8B1021F7}" destId="{76A657A2-8A46-4350-84D9-BE205383F75D}" srcOrd="1" destOrd="0" parTransId="{D772AF85-4C1D-4F3B-B880-D902F8D0E234}" sibTransId="{CABD8B47-1819-4E7B-A1AE-971D8C625750}"/>
    <dgm:cxn modelId="{C6358BA6-0485-4330-9A2A-5A55387D4ED5}" type="presOf" srcId="{EF924FEE-9C4F-449A-833B-13C9257F63FE}" destId="{014AE129-46EF-44EF-A50D-FEC0895E3B6A}" srcOrd="0" destOrd="2" presId="urn:microsoft.com/office/officeart/2005/8/layout/vList2"/>
    <dgm:cxn modelId="{A160B9C5-8922-4326-B4F0-B3E05023DC1D}" srcId="{CBEA875E-4155-4939-A66B-B8DD2C446632}" destId="{192C0909-7855-482B-AA49-9D1C093829CA}" srcOrd="1" destOrd="0" parTransId="{8F1EF8E3-DE8B-4821-AB7F-0C3E16A1BE4E}" sibTransId="{A517EF6D-830C-43C6-B602-8F1679C97CAB}"/>
    <dgm:cxn modelId="{A2B36ED0-7DBD-4A33-B7A1-4AAA2F71D9C7}" type="presOf" srcId="{7E2A5B95-4DDD-485E-8EDC-40AECD431F67}" destId="{014AE129-46EF-44EF-A50D-FEC0895E3B6A}" srcOrd="0" destOrd="0" presId="urn:microsoft.com/office/officeart/2005/8/layout/vList2"/>
    <dgm:cxn modelId="{53A8D0D9-3469-4327-B8C1-DB93569D54E8}" type="presOf" srcId="{192C0909-7855-482B-AA49-9D1C093829CA}" destId="{D076F996-F4E3-47A2-9227-584EDD95A577}" srcOrd="0" destOrd="1" presId="urn:microsoft.com/office/officeart/2005/8/layout/vList2"/>
    <dgm:cxn modelId="{EB7228DD-120C-4F71-AF60-EA29705D2E26}" type="presOf" srcId="{3C208E11-B28A-4CE3-8BB2-115D8B1021F7}" destId="{1485793A-F024-4209-92AE-A41FB8A9CD8D}" srcOrd="0" destOrd="0" presId="urn:microsoft.com/office/officeart/2005/8/layout/vList2"/>
    <dgm:cxn modelId="{322BFBE5-7C3A-4ECE-B269-15DFAAE572BF}" type="presOf" srcId="{B714186E-206E-4BAD-A108-EED8E48B9D55}" destId="{D076F996-F4E3-47A2-9227-584EDD95A577}" srcOrd="0" destOrd="2" presId="urn:microsoft.com/office/officeart/2005/8/layout/vList2"/>
    <dgm:cxn modelId="{BD0BF8EA-43DF-415A-AA2C-9E0B5E69B02B}" type="presOf" srcId="{2204C86A-9609-49F4-8C03-437808F48391}" destId="{4D5D5A83-3733-4F33-A3AD-7F53FE7E7ABE}" srcOrd="0" destOrd="0" presId="urn:microsoft.com/office/officeart/2005/8/layout/vList2"/>
    <dgm:cxn modelId="{2F4570F8-5323-4406-BD52-A535983BC9FD}" srcId="{2204C86A-9609-49F4-8C03-437808F48391}" destId="{3C208E11-B28A-4CE3-8BB2-115D8B1021F7}" srcOrd="0" destOrd="0" parTransId="{8DF6B515-F124-4C41-94FC-EDB088D73364}" sibTransId="{ED7DA77C-0927-4B32-BE25-A478AA68DFF0}"/>
    <dgm:cxn modelId="{8DF41FC7-0178-47F6-B064-5FF5D076AB8C}" type="presParOf" srcId="{4D5D5A83-3733-4F33-A3AD-7F53FE7E7ABE}" destId="{1485793A-F024-4209-92AE-A41FB8A9CD8D}" srcOrd="0" destOrd="0" presId="urn:microsoft.com/office/officeart/2005/8/layout/vList2"/>
    <dgm:cxn modelId="{54C3EDED-5CD2-4FCA-82A1-0BC3611FA628}" type="presParOf" srcId="{4D5D5A83-3733-4F33-A3AD-7F53FE7E7ABE}" destId="{014AE129-46EF-44EF-A50D-FEC0895E3B6A}" srcOrd="1" destOrd="0" presId="urn:microsoft.com/office/officeart/2005/8/layout/vList2"/>
    <dgm:cxn modelId="{FA71CA0A-3CBE-4DBB-82B8-CA07D45BBE96}" type="presParOf" srcId="{4D5D5A83-3733-4F33-A3AD-7F53FE7E7ABE}" destId="{17637EA9-EE30-45DC-A500-0A53C85ED82A}" srcOrd="2" destOrd="0" presId="urn:microsoft.com/office/officeart/2005/8/layout/vList2"/>
    <dgm:cxn modelId="{8D54DF0E-03EE-46BE-A8F4-270CCD1A237E}" type="presParOf" srcId="{4D5D5A83-3733-4F33-A3AD-7F53FE7E7ABE}" destId="{D076F996-F4E3-47A2-9227-584EDD95A57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F62323-A660-46A5-9BC5-CC86990B64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62FCAA5-78E9-4FFB-9201-95874C048B15}">
      <dgm:prSet/>
      <dgm:spPr/>
      <dgm:t>
        <a:bodyPr/>
        <a:lstStyle/>
        <a:p>
          <a:r>
            <a:rPr lang="et-EE" b="1"/>
            <a:t>Eesmärgid:</a:t>
          </a:r>
          <a:endParaRPr lang="en-US"/>
        </a:p>
      </dgm:t>
    </dgm:pt>
    <dgm:pt modelId="{0E5FDE7D-91C1-4E4C-816C-FEBF6F5BA92D}" type="parTrans" cxnId="{C3A77AFF-3EDE-42AF-AD9A-05EF9AF8BFE5}">
      <dgm:prSet/>
      <dgm:spPr/>
      <dgm:t>
        <a:bodyPr/>
        <a:lstStyle/>
        <a:p>
          <a:endParaRPr lang="en-US"/>
        </a:p>
      </dgm:t>
    </dgm:pt>
    <dgm:pt modelId="{23AF3AB1-68A5-40FE-8902-FBCBED0F84B9}" type="sibTrans" cxnId="{C3A77AFF-3EDE-42AF-AD9A-05EF9AF8BFE5}">
      <dgm:prSet/>
      <dgm:spPr/>
      <dgm:t>
        <a:bodyPr/>
        <a:lstStyle/>
        <a:p>
          <a:endParaRPr lang="en-US"/>
        </a:p>
      </dgm:t>
    </dgm:pt>
    <dgm:pt modelId="{2BEDD29E-DCF3-4AE3-84AA-9551EEC3FAB8}">
      <dgm:prSet/>
      <dgm:spPr/>
      <dgm:t>
        <a:bodyPr/>
        <a:lstStyle/>
        <a:p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Töötlemistingimuste rajamine või parendamine kala nõuetekohaseks </a:t>
          </a:r>
          <a:r>
            <a:rPr lang="et-EE" dirty="0" err="1">
              <a:latin typeface="Arial" panose="020B0604020202020204" pitchFamily="34" charset="0"/>
              <a:cs typeface="Arial" panose="020B0604020202020204" pitchFamily="34" charset="0"/>
            </a:rPr>
            <a:t>väärindamiseks</a:t>
          </a:r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E3A90B-634C-455D-B5FF-EA37085FE36E}" type="parTrans" cxnId="{6AB0E32E-371D-494C-B7E7-C465295894E8}">
      <dgm:prSet/>
      <dgm:spPr/>
      <dgm:t>
        <a:bodyPr/>
        <a:lstStyle/>
        <a:p>
          <a:endParaRPr lang="en-US"/>
        </a:p>
      </dgm:t>
    </dgm:pt>
    <dgm:pt modelId="{D1FC4E14-0329-40D4-8B5B-EF95D6C9047C}" type="sibTrans" cxnId="{6AB0E32E-371D-494C-B7E7-C465295894E8}">
      <dgm:prSet/>
      <dgm:spPr/>
      <dgm:t>
        <a:bodyPr/>
        <a:lstStyle/>
        <a:p>
          <a:endParaRPr lang="en-US"/>
        </a:p>
      </dgm:t>
    </dgm:pt>
    <dgm:pt modelId="{B5D816D6-5623-4DB7-8680-0658BE9AB48E}">
      <dgm:prSet/>
      <dgm:spPr/>
      <dgm:t>
        <a:bodyPr/>
        <a:lstStyle/>
        <a:p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Transporditingimuste parendamine ning turunduskohtade loomine või parendamine nii piirkonnas kui ka väljaspool piirkonda kala ja kalatoodete paremaks kättesaamiseks.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B42CF4-08FF-4EA1-B92B-6EFF196418D7}" type="parTrans" cxnId="{A962F2EA-3560-485A-8641-A4E5D113CA8C}">
      <dgm:prSet/>
      <dgm:spPr/>
      <dgm:t>
        <a:bodyPr/>
        <a:lstStyle/>
        <a:p>
          <a:endParaRPr lang="en-US"/>
        </a:p>
      </dgm:t>
    </dgm:pt>
    <dgm:pt modelId="{932AA95F-982D-465A-BB86-2795DAD51DA1}" type="sibTrans" cxnId="{A962F2EA-3560-485A-8641-A4E5D113CA8C}">
      <dgm:prSet/>
      <dgm:spPr/>
      <dgm:t>
        <a:bodyPr/>
        <a:lstStyle/>
        <a:p>
          <a:endParaRPr lang="en-US"/>
        </a:p>
      </dgm:t>
    </dgm:pt>
    <dgm:pt modelId="{F8EA3BA7-4B15-4245-B62F-F33EA198976E}">
      <dgm:prSet/>
      <dgm:spPr/>
      <dgm:t>
        <a:bodyPr/>
        <a:lstStyle/>
        <a:p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Hoiustamistingimuste parendamine kala ja kalatoodete kvaliteedi parendamiseks.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B8E13D-7BBF-46BA-8B77-0E4995F1921D}" type="parTrans" cxnId="{38BD30FD-326D-4E44-9071-D9EA9207BFA8}">
      <dgm:prSet/>
      <dgm:spPr/>
      <dgm:t>
        <a:bodyPr/>
        <a:lstStyle/>
        <a:p>
          <a:endParaRPr lang="en-US"/>
        </a:p>
      </dgm:t>
    </dgm:pt>
    <dgm:pt modelId="{D05BFDEB-EC70-43FA-8AAE-30E9285AE4FC}" type="sibTrans" cxnId="{38BD30FD-326D-4E44-9071-D9EA9207BFA8}">
      <dgm:prSet/>
      <dgm:spPr/>
      <dgm:t>
        <a:bodyPr/>
        <a:lstStyle/>
        <a:p>
          <a:endParaRPr lang="en-US"/>
        </a:p>
      </dgm:t>
    </dgm:pt>
    <dgm:pt modelId="{C0965174-D3C9-47E6-8BFD-F8A85FB83258}">
      <dgm:prSet/>
      <dgm:spPr/>
      <dgm:t>
        <a:bodyPr/>
        <a:lstStyle/>
        <a:p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Tootearendused, tarkvarateenuste jms lahendite kasutuselevõtt ettevõtetes sissetuleku suurendamiseks.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5B3C37-D32E-4D91-8C24-58D65DBB4A0F}" type="parTrans" cxnId="{8883DFED-DEEC-4977-8186-424D123207A3}">
      <dgm:prSet/>
      <dgm:spPr/>
      <dgm:t>
        <a:bodyPr/>
        <a:lstStyle/>
        <a:p>
          <a:endParaRPr lang="en-US"/>
        </a:p>
      </dgm:t>
    </dgm:pt>
    <dgm:pt modelId="{07F4AE8C-7194-429E-8466-48BDEB84CAB1}" type="sibTrans" cxnId="{8883DFED-DEEC-4977-8186-424D123207A3}">
      <dgm:prSet/>
      <dgm:spPr/>
      <dgm:t>
        <a:bodyPr/>
        <a:lstStyle/>
        <a:p>
          <a:endParaRPr lang="en-US"/>
        </a:p>
      </dgm:t>
    </dgm:pt>
    <dgm:pt modelId="{78B601E6-9E3A-4EB0-9BC2-FDE031032E3C}">
      <dgm:prSet/>
      <dgm:spPr/>
      <dgm:t>
        <a:bodyPr/>
        <a:lstStyle/>
        <a:p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Süsinikuneutraalsete energiaallikate kasutuselevõtt kala töötlemiseks, hoiustamiseks ja turustamiseks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C0D8C9-FAFC-49E5-9F3B-73ED32BA22BC}" type="parTrans" cxnId="{D964478B-8AFB-4438-9590-76841E1369B1}">
      <dgm:prSet/>
      <dgm:spPr/>
      <dgm:t>
        <a:bodyPr/>
        <a:lstStyle/>
        <a:p>
          <a:endParaRPr lang="en-US"/>
        </a:p>
      </dgm:t>
    </dgm:pt>
    <dgm:pt modelId="{CE700326-6E2A-4AC8-801F-863FFA6F517F}" type="sibTrans" cxnId="{D964478B-8AFB-4438-9590-76841E1369B1}">
      <dgm:prSet/>
      <dgm:spPr/>
      <dgm:t>
        <a:bodyPr/>
        <a:lstStyle/>
        <a:p>
          <a:endParaRPr lang="en-US"/>
        </a:p>
      </dgm:t>
    </dgm:pt>
    <dgm:pt modelId="{556FC160-F1B3-4A2F-B4CC-1BA07DBB0A2B}" type="pres">
      <dgm:prSet presAssocID="{A9F62323-A660-46A5-9BC5-CC86990B6457}" presName="linear" presStyleCnt="0">
        <dgm:presLayoutVars>
          <dgm:animLvl val="lvl"/>
          <dgm:resizeHandles val="exact"/>
        </dgm:presLayoutVars>
      </dgm:prSet>
      <dgm:spPr/>
    </dgm:pt>
    <dgm:pt modelId="{8A85221F-01C6-47C6-8C9A-08622E92A02D}" type="pres">
      <dgm:prSet presAssocID="{F62FCAA5-78E9-4FFB-9201-95874C048B1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7C4FFA3-F860-480D-9F8E-A8D070C6D844}" type="pres">
      <dgm:prSet presAssocID="{F62FCAA5-78E9-4FFB-9201-95874C048B1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AB0E32E-371D-494C-B7E7-C465295894E8}" srcId="{F62FCAA5-78E9-4FFB-9201-95874C048B15}" destId="{2BEDD29E-DCF3-4AE3-84AA-9551EEC3FAB8}" srcOrd="0" destOrd="0" parTransId="{65E3A90B-634C-455D-B5FF-EA37085FE36E}" sibTransId="{D1FC4E14-0329-40D4-8B5B-EF95D6C9047C}"/>
    <dgm:cxn modelId="{E758BD3C-3277-4820-856F-466511EF1112}" type="presOf" srcId="{78B601E6-9E3A-4EB0-9BC2-FDE031032E3C}" destId="{47C4FFA3-F860-480D-9F8E-A8D070C6D844}" srcOrd="0" destOrd="4" presId="urn:microsoft.com/office/officeart/2005/8/layout/vList2"/>
    <dgm:cxn modelId="{C71B0A44-05A1-415C-87AA-895DDE2AD143}" type="presOf" srcId="{F62FCAA5-78E9-4FFB-9201-95874C048B15}" destId="{8A85221F-01C6-47C6-8C9A-08622E92A02D}" srcOrd="0" destOrd="0" presId="urn:microsoft.com/office/officeart/2005/8/layout/vList2"/>
    <dgm:cxn modelId="{1E746F56-3F19-4357-9353-DDF716BA7BA0}" type="presOf" srcId="{C0965174-D3C9-47E6-8BFD-F8A85FB83258}" destId="{47C4FFA3-F860-480D-9F8E-A8D070C6D844}" srcOrd="0" destOrd="3" presId="urn:microsoft.com/office/officeart/2005/8/layout/vList2"/>
    <dgm:cxn modelId="{D964478B-8AFB-4438-9590-76841E1369B1}" srcId="{F62FCAA5-78E9-4FFB-9201-95874C048B15}" destId="{78B601E6-9E3A-4EB0-9BC2-FDE031032E3C}" srcOrd="4" destOrd="0" parTransId="{32C0D8C9-FAFC-49E5-9F3B-73ED32BA22BC}" sibTransId="{CE700326-6E2A-4AC8-801F-863FFA6F517F}"/>
    <dgm:cxn modelId="{8BD100A2-A7A0-4ED6-8E3A-6F844F6F66B9}" type="presOf" srcId="{A9F62323-A660-46A5-9BC5-CC86990B6457}" destId="{556FC160-F1B3-4A2F-B4CC-1BA07DBB0A2B}" srcOrd="0" destOrd="0" presId="urn:microsoft.com/office/officeart/2005/8/layout/vList2"/>
    <dgm:cxn modelId="{A55A4DB1-4749-4943-9CE7-4C863215B04C}" type="presOf" srcId="{F8EA3BA7-4B15-4245-B62F-F33EA198976E}" destId="{47C4FFA3-F860-480D-9F8E-A8D070C6D844}" srcOrd="0" destOrd="2" presId="urn:microsoft.com/office/officeart/2005/8/layout/vList2"/>
    <dgm:cxn modelId="{F4EF36B9-B04E-43A0-AAB1-7B968C137735}" type="presOf" srcId="{B5D816D6-5623-4DB7-8680-0658BE9AB48E}" destId="{47C4FFA3-F860-480D-9F8E-A8D070C6D844}" srcOrd="0" destOrd="1" presId="urn:microsoft.com/office/officeart/2005/8/layout/vList2"/>
    <dgm:cxn modelId="{D264C4C5-1324-4774-8DF9-AFB82B769222}" type="presOf" srcId="{2BEDD29E-DCF3-4AE3-84AA-9551EEC3FAB8}" destId="{47C4FFA3-F860-480D-9F8E-A8D070C6D844}" srcOrd="0" destOrd="0" presId="urn:microsoft.com/office/officeart/2005/8/layout/vList2"/>
    <dgm:cxn modelId="{A962F2EA-3560-485A-8641-A4E5D113CA8C}" srcId="{F62FCAA5-78E9-4FFB-9201-95874C048B15}" destId="{B5D816D6-5623-4DB7-8680-0658BE9AB48E}" srcOrd="1" destOrd="0" parTransId="{18B42CF4-08FF-4EA1-B92B-6EFF196418D7}" sibTransId="{932AA95F-982D-465A-BB86-2795DAD51DA1}"/>
    <dgm:cxn modelId="{8883DFED-DEEC-4977-8186-424D123207A3}" srcId="{F62FCAA5-78E9-4FFB-9201-95874C048B15}" destId="{C0965174-D3C9-47E6-8BFD-F8A85FB83258}" srcOrd="3" destOrd="0" parTransId="{915B3C37-D32E-4D91-8C24-58D65DBB4A0F}" sibTransId="{07F4AE8C-7194-429E-8466-48BDEB84CAB1}"/>
    <dgm:cxn modelId="{38BD30FD-326D-4E44-9071-D9EA9207BFA8}" srcId="{F62FCAA5-78E9-4FFB-9201-95874C048B15}" destId="{F8EA3BA7-4B15-4245-B62F-F33EA198976E}" srcOrd="2" destOrd="0" parTransId="{E5B8E13D-7BBF-46BA-8B77-0E4995F1921D}" sibTransId="{D05BFDEB-EC70-43FA-8AAE-30E9285AE4FC}"/>
    <dgm:cxn modelId="{C3A77AFF-3EDE-42AF-AD9A-05EF9AF8BFE5}" srcId="{A9F62323-A660-46A5-9BC5-CC86990B6457}" destId="{F62FCAA5-78E9-4FFB-9201-95874C048B15}" srcOrd="0" destOrd="0" parTransId="{0E5FDE7D-91C1-4E4C-816C-FEBF6F5BA92D}" sibTransId="{23AF3AB1-68A5-40FE-8902-FBCBED0F84B9}"/>
    <dgm:cxn modelId="{B29A83B5-A169-4BFD-8EE7-193BD5A9B9A3}" type="presParOf" srcId="{556FC160-F1B3-4A2F-B4CC-1BA07DBB0A2B}" destId="{8A85221F-01C6-47C6-8C9A-08622E92A02D}" srcOrd="0" destOrd="0" presId="urn:microsoft.com/office/officeart/2005/8/layout/vList2"/>
    <dgm:cxn modelId="{1D480F54-2202-47C3-A789-676401E97213}" type="presParOf" srcId="{556FC160-F1B3-4A2F-B4CC-1BA07DBB0A2B}" destId="{47C4FFA3-F860-480D-9F8E-A8D070C6D8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F62323-A660-46A5-9BC5-CC86990B64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2FCAA5-78E9-4FFB-9201-95874C048B15}">
      <dgm:prSet/>
      <dgm:spPr/>
      <dgm:t>
        <a:bodyPr/>
        <a:lstStyle/>
        <a:p>
          <a:r>
            <a:rPr lang="et-EE" b="1"/>
            <a:t>Eesmärgid:</a:t>
          </a:r>
          <a:endParaRPr lang="en-US"/>
        </a:p>
      </dgm:t>
    </dgm:pt>
    <dgm:pt modelId="{0E5FDE7D-91C1-4E4C-816C-FEBF6F5BA92D}" type="parTrans" cxnId="{C3A77AFF-3EDE-42AF-AD9A-05EF9AF8BFE5}">
      <dgm:prSet/>
      <dgm:spPr/>
      <dgm:t>
        <a:bodyPr/>
        <a:lstStyle/>
        <a:p>
          <a:endParaRPr lang="en-US"/>
        </a:p>
      </dgm:t>
    </dgm:pt>
    <dgm:pt modelId="{23AF3AB1-68A5-40FE-8902-FBCBED0F84B9}" type="sibTrans" cxnId="{C3A77AFF-3EDE-42AF-AD9A-05EF9AF8BFE5}">
      <dgm:prSet/>
      <dgm:spPr/>
      <dgm:t>
        <a:bodyPr/>
        <a:lstStyle/>
        <a:p>
          <a:endParaRPr lang="en-US"/>
        </a:p>
      </dgm:t>
    </dgm:pt>
    <dgm:pt modelId="{2BEDD29E-DCF3-4AE3-84AA-9551EEC3FAB8}">
      <dgm:prSet/>
      <dgm:spPr/>
      <dgm:t>
        <a:bodyPr/>
        <a:lstStyle/>
        <a:p>
          <a:r>
            <a:rPr lang="fi-FI" dirty="0">
              <a:latin typeface="Arial" panose="020B0604020202020204" pitchFamily="34" charset="0"/>
              <a:cs typeface="Arial" panose="020B0604020202020204" pitchFamily="34" charset="0"/>
            </a:rPr>
            <a:t>Piirkonna prioriteetsed kalasadamad on töö paremaks jätkamiseks varustatud kaasaegse taristu ja seadmetega.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E3A90B-634C-455D-B5FF-EA37085FE36E}" type="parTrans" cxnId="{6AB0E32E-371D-494C-B7E7-C465295894E8}">
      <dgm:prSet/>
      <dgm:spPr/>
      <dgm:t>
        <a:bodyPr/>
        <a:lstStyle/>
        <a:p>
          <a:endParaRPr lang="en-US"/>
        </a:p>
      </dgm:t>
    </dgm:pt>
    <dgm:pt modelId="{D1FC4E14-0329-40D4-8B5B-EF95D6C9047C}" type="sibTrans" cxnId="{6AB0E32E-371D-494C-B7E7-C465295894E8}">
      <dgm:prSet/>
      <dgm:spPr/>
      <dgm:t>
        <a:bodyPr/>
        <a:lstStyle/>
        <a:p>
          <a:endParaRPr lang="en-US"/>
        </a:p>
      </dgm:t>
    </dgm:pt>
    <dgm:pt modelId="{C2C19F26-E607-44C6-9117-ED2BD6388D79}">
      <dgm:prSet/>
      <dgm:spPr/>
      <dgm:t>
        <a:bodyPr/>
        <a:lstStyle/>
        <a:p>
          <a:r>
            <a:rPr lang="fi-FI" dirty="0">
              <a:latin typeface="Arial" panose="020B0604020202020204" pitchFamily="34" charset="0"/>
              <a:cs typeface="Arial" panose="020B0604020202020204" pitchFamily="34" charset="0"/>
            </a:rPr>
            <a:t>Kalasadama teenuste mitmekesistamine sadamate sissetulekute suurendamiseks.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90405D-4A07-4ECA-B4B0-29C11B1FC9A4}" type="parTrans" cxnId="{8E959055-EF92-4A84-8D51-9680ABE86929}">
      <dgm:prSet/>
      <dgm:spPr/>
      <dgm:t>
        <a:bodyPr/>
        <a:lstStyle/>
        <a:p>
          <a:endParaRPr lang="en-US"/>
        </a:p>
      </dgm:t>
    </dgm:pt>
    <dgm:pt modelId="{9A596FF8-42CA-493E-BBFD-AC3005919C3B}" type="sibTrans" cxnId="{8E959055-EF92-4A84-8D51-9680ABE86929}">
      <dgm:prSet/>
      <dgm:spPr/>
      <dgm:t>
        <a:bodyPr/>
        <a:lstStyle/>
        <a:p>
          <a:endParaRPr lang="en-US"/>
        </a:p>
      </dgm:t>
    </dgm:pt>
    <dgm:pt modelId="{58431BC1-02C5-4572-ADDB-510C6C267E55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Sadamate sissesõiduteede ja akvatooriumi setetest puhastamine/setete ladestumise vältimine sadamate edaspidiseks kasutamiseks.</a:t>
          </a:r>
        </a:p>
      </dgm:t>
    </dgm:pt>
    <dgm:pt modelId="{F417896E-9AA4-460B-9CE0-72F764B93A47}" type="parTrans" cxnId="{C22F8562-1563-4E31-8F6E-CC9C10614CA9}">
      <dgm:prSet/>
      <dgm:spPr/>
      <dgm:t>
        <a:bodyPr/>
        <a:lstStyle/>
        <a:p>
          <a:endParaRPr lang="en-US"/>
        </a:p>
      </dgm:t>
    </dgm:pt>
    <dgm:pt modelId="{983F5BD6-F997-43CC-BE61-D2345057EE3F}" type="sibTrans" cxnId="{C22F8562-1563-4E31-8F6E-CC9C10614CA9}">
      <dgm:prSet/>
      <dgm:spPr/>
      <dgm:t>
        <a:bodyPr/>
        <a:lstStyle/>
        <a:p>
          <a:endParaRPr lang="en-US"/>
        </a:p>
      </dgm:t>
    </dgm:pt>
    <dgm:pt modelId="{BC5034D2-ABBE-42BB-9B97-4533B9F5095F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Süsinikuneutraalsete energiaallikate kasutuselevõtt kalasadamate jooksevkulude vähendamiseks.</a:t>
          </a:r>
        </a:p>
      </dgm:t>
    </dgm:pt>
    <dgm:pt modelId="{B1A34F2D-20C7-4BFC-861C-800947B28660}" type="parTrans" cxnId="{7A8F5E66-109B-470B-9AB2-4AC19641CA07}">
      <dgm:prSet/>
      <dgm:spPr/>
      <dgm:t>
        <a:bodyPr/>
        <a:lstStyle/>
        <a:p>
          <a:endParaRPr lang="en-US"/>
        </a:p>
      </dgm:t>
    </dgm:pt>
    <dgm:pt modelId="{26D9B08C-1B69-4F4A-93A6-EA2914983131}" type="sibTrans" cxnId="{7A8F5E66-109B-470B-9AB2-4AC19641CA07}">
      <dgm:prSet/>
      <dgm:spPr/>
      <dgm:t>
        <a:bodyPr/>
        <a:lstStyle/>
        <a:p>
          <a:endParaRPr lang="en-US"/>
        </a:p>
      </dgm:t>
    </dgm:pt>
    <dgm:pt modelId="{556FC160-F1B3-4A2F-B4CC-1BA07DBB0A2B}" type="pres">
      <dgm:prSet presAssocID="{A9F62323-A660-46A5-9BC5-CC86990B6457}" presName="linear" presStyleCnt="0">
        <dgm:presLayoutVars>
          <dgm:animLvl val="lvl"/>
          <dgm:resizeHandles val="exact"/>
        </dgm:presLayoutVars>
      </dgm:prSet>
      <dgm:spPr/>
    </dgm:pt>
    <dgm:pt modelId="{8A85221F-01C6-47C6-8C9A-08622E92A02D}" type="pres">
      <dgm:prSet presAssocID="{F62FCAA5-78E9-4FFB-9201-95874C048B1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7C4FFA3-F860-480D-9F8E-A8D070C6D844}" type="pres">
      <dgm:prSet presAssocID="{F62FCAA5-78E9-4FFB-9201-95874C048B1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3036817-4D26-43F2-94F2-3631C5B00858}" type="presOf" srcId="{58431BC1-02C5-4572-ADDB-510C6C267E55}" destId="{47C4FFA3-F860-480D-9F8E-A8D070C6D844}" srcOrd="0" destOrd="2" presId="urn:microsoft.com/office/officeart/2005/8/layout/vList2"/>
    <dgm:cxn modelId="{F8D5DE1D-926A-4577-BC47-FE814536DC4F}" type="presOf" srcId="{C2C19F26-E607-44C6-9117-ED2BD6388D79}" destId="{47C4FFA3-F860-480D-9F8E-A8D070C6D844}" srcOrd="0" destOrd="1" presId="urn:microsoft.com/office/officeart/2005/8/layout/vList2"/>
    <dgm:cxn modelId="{6AB0E32E-371D-494C-B7E7-C465295894E8}" srcId="{F62FCAA5-78E9-4FFB-9201-95874C048B15}" destId="{2BEDD29E-DCF3-4AE3-84AA-9551EEC3FAB8}" srcOrd="0" destOrd="0" parTransId="{65E3A90B-634C-455D-B5FF-EA37085FE36E}" sibTransId="{D1FC4E14-0329-40D4-8B5B-EF95D6C9047C}"/>
    <dgm:cxn modelId="{C22F8562-1563-4E31-8F6E-CC9C10614CA9}" srcId="{F62FCAA5-78E9-4FFB-9201-95874C048B15}" destId="{58431BC1-02C5-4572-ADDB-510C6C267E55}" srcOrd="2" destOrd="0" parTransId="{F417896E-9AA4-460B-9CE0-72F764B93A47}" sibTransId="{983F5BD6-F997-43CC-BE61-D2345057EE3F}"/>
    <dgm:cxn modelId="{C71B0A44-05A1-415C-87AA-895DDE2AD143}" type="presOf" srcId="{F62FCAA5-78E9-4FFB-9201-95874C048B15}" destId="{8A85221F-01C6-47C6-8C9A-08622E92A02D}" srcOrd="0" destOrd="0" presId="urn:microsoft.com/office/officeart/2005/8/layout/vList2"/>
    <dgm:cxn modelId="{7A8F5E66-109B-470B-9AB2-4AC19641CA07}" srcId="{F62FCAA5-78E9-4FFB-9201-95874C048B15}" destId="{BC5034D2-ABBE-42BB-9B97-4533B9F5095F}" srcOrd="3" destOrd="0" parTransId="{B1A34F2D-20C7-4BFC-861C-800947B28660}" sibTransId="{26D9B08C-1B69-4F4A-93A6-EA2914983131}"/>
    <dgm:cxn modelId="{8E959055-EF92-4A84-8D51-9680ABE86929}" srcId="{F62FCAA5-78E9-4FFB-9201-95874C048B15}" destId="{C2C19F26-E607-44C6-9117-ED2BD6388D79}" srcOrd="1" destOrd="0" parTransId="{D290405D-4A07-4ECA-B4B0-29C11B1FC9A4}" sibTransId="{9A596FF8-42CA-493E-BBFD-AC3005919C3B}"/>
    <dgm:cxn modelId="{8BD100A2-A7A0-4ED6-8E3A-6F844F6F66B9}" type="presOf" srcId="{A9F62323-A660-46A5-9BC5-CC86990B6457}" destId="{556FC160-F1B3-4A2F-B4CC-1BA07DBB0A2B}" srcOrd="0" destOrd="0" presId="urn:microsoft.com/office/officeart/2005/8/layout/vList2"/>
    <dgm:cxn modelId="{D264C4C5-1324-4774-8DF9-AFB82B769222}" type="presOf" srcId="{2BEDD29E-DCF3-4AE3-84AA-9551EEC3FAB8}" destId="{47C4FFA3-F860-480D-9F8E-A8D070C6D844}" srcOrd="0" destOrd="0" presId="urn:microsoft.com/office/officeart/2005/8/layout/vList2"/>
    <dgm:cxn modelId="{FB9D51D1-19A1-46E3-8718-C380053A3BB7}" type="presOf" srcId="{BC5034D2-ABBE-42BB-9B97-4533B9F5095F}" destId="{47C4FFA3-F860-480D-9F8E-A8D070C6D844}" srcOrd="0" destOrd="3" presId="urn:microsoft.com/office/officeart/2005/8/layout/vList2"/>
    <dgm:cxn modelId="{C3A77AFF-3EDE-42AF-AD9A-05EF9AF8BFE5}" srcId="{A9F62323-A660-46A5-9BC5-CC86990B6457}" destId="{F62FCAA5-78E9-4FFB-9201-95874C048B15}" srcOrd="0" destOrd="0" parTransId="{0E5FDE7D-91C1-4E4C-816C-FEBF6F5BA92D}" sibTransId="{23AF3AB1-68A5-40FE-8902-FBCBED0F84B9}"/>
    <dgm:cxn modelId="{B29A83B5-A169-4BFD-8EE7-193BD5A9B9A3}" type="presParOf" srcId="{556FC160-F1B3-4A2F-B4CC-1BA07DBB0A2B}" destId="{8A85221F-01C6-47C6-8C9A-08622E92A02D}" srcOrd="0" destOrd="0" presId="urn:microsoft.com/office/officeart/2005/8/layout/vList2"/>
    <dgm:cxn modelId="{1D480F54-2202-47C3-A789-676401E97213}" type="presParOf" srcId="{556FC160-F1B3-4A2F-B4CC-1BA07DBB0A2B}" destId="{47C4FFA3-F860-480D-9F8E-A8D070C6D8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F62323-A660-46A5-9BC5-CC86990B64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2FCAA5-78E9-4FFB-9201-95874C048B15}">
      <dgm:prSet/>
      <dgm:spPr/>
      <dgm:t>
        <a:bodyPr/>
        <a:lstStyle/>
        <a:p>
          <a:r>
            <a:rPr lang="et-EE" b="1" dirty="0"/>
            <a:t>Eesmärk:</a:t>
          </a:r>
          <a:endParaRPr lang="en-US" dirty="0"/>
        </a:p>
      </dgm:t>
    </dgm:pt>
    <dgm:pt modelId="{0E5FDE7D-91C1-4E4C-816C-FEBF6F5BA92D}" type="parTrans" cxnId="{C3A77AFF-3EDE-42AF-AD9A-05EF9AF8BFE5}">
      <dgm:prSet/>
      <dgm:spPr/>
      <dgm:t>
        <a:bodyPr/>
        <a:lstStyle/>
        <a:p>
          <a:endParaRPr lang="en-US"/>
        </a:p>
      </dgm:t>
    </dgm:pt>
    <dgm:pt modelId="{23AF3AB1-68A5-40FE-8902-FBCBED0F84B9}" type="sibTrans" cxnId="{C3A77AFF-3EDE-42AF-AD9A-05EF9AF8BFE5}">
      <dgm:prSet/>
      <dgm:spPr/>
      <dgm:t>
        <a:bodyPr/>
        <a:lstStyle/>
        <a:p>
          <a:endParaRPr lang="en-US"/>
        </a:p>
      </dgm:t>
    </dgm:pt>
    <dgm:pt modelId="{2BEDD29E-DCF3-4AE3-84AA-9551EEC3FAB8}">
      <dgm:prSet/>
      <dgm:spPr/>
      <dgm:t>
        <a:bodyPr/>
        <a:lstStyle/>
        <a:p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kalanduse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mikroettevõtted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mitmekesistavad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oma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tegevusi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sissetuleku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suurendamiseks</a:t>
          </a:r>
          <a:r>
            <a:rPr lang="et-EE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E3A90B-634C-455D-B5FF-EA37085FE36E}" type="parTrans" cxnId="{6AB0E32E-371D-494C-B7E7-C465295894E8}">
      <dgm:prSet/>
      <dgm:spPr/>
      <dgm:t>
        <a:bodyPr/>
        <a:lstStyle/>
        <a:p>
          <a:endParaRPr lang="en-US"/>
        </a:p>
      </dgm:t>
    </dgm:pt>
    <dgm:pt modelId="{D1FC4E14-0329-40D4-8B5B-EF95D6C9047C}" type="sibTrans" cxnId="{6AB0E32E-371D-494C-B7E7-C465295894E8}">
      <dgm:prSet/>
      <dgm:spPr/>
      <dgm:t>
        <a:bodyPr/>
        <a:lstStyle/>
        <a:p>
          <a:endParaRPr lang="en-US"/>
        </a:p>
      </dgm:t>
    </dgm:pt>
    <dgm:pt modelId="{D39C95D8-068B-494A-9A8D-E824B2B01541}">
      <dgm:prSet/>
      <dgm:spPr/>
      <dgm:t>
        <a:bodyPr/>
        <a:lstStyle/>
        <a:p>
          <a:endParaRPr lang="en-US" dirty="0"/>
        </a:p>
      </dgm:t>
    </dgm:pt>
    <dgm:pt modelId="{3A47868A-7B47-4F4A-A618-391200ABB753}" type="parTrans" cxnId="{3AE99FD6-4B36-4C21-AF71-5D50997BB9C9}">
      <dgm:prSet/>
      <dgm:spPr/>
      <dgm:t>
        <a:bodyPr/>
        <a:lstStyle/>
        <a:p>
          <a:endParaRPr lang="en-US"/>
        </a:p>
      </dgm:t>
    </dgm:pt>
    <dgm:pt modelId="{F830734B-92E6-4C52-A641-65D4C0AE5B03}" type="sibTrans" cxnId="{3AE99FD6-4B36-4C21-AF71-5D50997BB9C9}">
      <dgm:prSet/>
      <dgm:spPr/>
      <dgm:t>
        <a:bodyPr/>
        <a:lstStyle/>
        <a:p>
          <a:endParaRPr lang="en-US"/>
        </a:p>
      </dgm:t>
    </dgm:pt>
    <dgm:pt modelId="{E81E46ED-EA1C-4B3E-BF00-159FDCD4CBF5}">
      <dgm:prSet/>
      <dgm:spPr/>
      <dgm:t>
        <a:bodyPr/>
        <a:lstStyle/>
        <a:p>
          <a:endParaRPr lang="en-US" dirty="0"/>
        </a:p>
      </dgm:t>
    </dgm:pt>
    <dgm:pt modelId="{ECFB1E6F-4166-439E-81EB-B23B98966DB4}" type="parTrans" cxnId="{F3EFED6E-E79B-457F-A621-026DFDCBC9FD}">
      <dgm:prSet/>
      <dgm:spPr/>
      <dgm:t>
        <a:bodyPr/>
        <a:lstStyle/>
        <a:p>
          <a:endParaRPr lang="en-US"/>
        </a:p>
      </dgm:t>
    </dgm:pt>
    <dgm:pt modelId="{11F6FBF1-7CC3-44AF-8417-316A4582D152}" type="sibTrans" cxnId="{F3EFED6E-E79B-457F-A621-026DFDCBC9FD}">
      <dgm:prSet/>
      <dgm:spPr/>
      <dgm:t>
        <a:bodyPr/>
        <a:lstStyle/>
        <a:p>
          <a:endParaRPr lang="en-US"/>
        </a:p>
      </dgm:t>
    </dgm:pt>
    <dgm:pt modelId="{74BBE2CB-D5C7-49A8-81C0-4666FD69535D}">
      <dgm:prSet/>
      <dgm:spPr/>
      <dgm:t>
        <a:bodyPr/>
        <a:lstStyle/>
        <a:p>
          <a:pPr>
            <a:buFontTx/>
            <a:buNone/>
          </a:pPr>
          <a:r>
            <a:rPr lang="et-EE" b="1" dirty="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Taotlema saab tulla </a:t>
          </a:r>
          <a:r>
            <a:rPr lang="et-EE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mikroettevõtja, kes omab kehtivat kaluri kalapüügiluba ja kes tegeleb </a:t>
          </a:r>
          <a:r>
            <a:rPr lang="et-EE" dirty="0">
              <a:solidFill>
                <a:srgbClr val="7030A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piisaval määral* </a:t>
          </a:r>
          <a:r>
            <a:rPr lang="et-EE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majandustegevusega kalapüügi tegevusalal. </a:t>
          </a:r>
          <a:endParaRPr lang="en-US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D20FC6-85BD-4BFC-A518-087BEB717D92}" type="parTrans" cxnId="{7469A360-7501-4500-96D4-641228FACB78}">
      <dgm:prSet/>
      <dgm:spPr/>
      <dgm:t>
        <a:bodyPr/>
        <a:lstStyle/>
        <a:p>
          <a:endParaRPr lang="en-US"/>
        </a:p>
      </dgm:t>
    </dgm:pt>
    <dgm:pt modelId="{B80A8C71-1366-4AB5-AA12-A6C926F76B1F}" type="sibTrans" cxnId="{7469A360-7501-4500-96D4-641228FACB78}">
      <dgm:prSet/>
      <dgm:spPr/>
      <dgm:t>
        <a:bodyPr/>
        <a:lstStyle/>
        <a:p>
          <a:endParaRPr lang="en-US"/>
        </a:p>
      </dgm:t>
    </dgm:pt>
    <dgm:pt modelId="{EB64D5AE-23D4-4658-A0CF-E6BC9D60E529}">
      <dgm:prSet/>
      <dgm:spPr/>
      <dgm:t>
        <a:bodyPr/>
        <a:lstStyle/>
        <a:p>
          <a:pPr>
            <a:buFontTx/>
            <a:buNone/>
          </a:pPr>
          <a:endParaRPr lang="en-US" dirty="0"/>
        </a:p>
      </dgm:t>
    </dgm:pt>
    <dgm:pt modelId="{D9221E6B-C33A-4A32-9A4D-092E97FDC60B}" type="parTrans" cxnId="{4FC38E87-1B14-49D6-9070-E1F7B8A578A5}">
      <dgm:prSet/>
      <dgm:spPr/>
      <dgm:t>
        <a:bodyPr/>
        <a:lstStyle/>
        <a:p>
          <a:endParaRPr lang="en-US"/>
        </a:p>
      </dgm:t>
    </dgm:pt>
    <dgm:pt modelId="{B65502E4-A64D-4349-8457-2F14189B6C50}" type="sibTrans" cxnId="{4FC38E87-1B14-49D6-9070-E1F7B8A578A5}">
      <dgm:prSet/>
      <dgm:spPr/>
      <dgm:t>
        <a:bodyPr/>
        <a:lstStyle/>
        <a:p>
          <a:endParaRPr lang="en-US"/>
        </a:p>
      </dgm:t>
    </dgm:pt>
    <dgm:pt modelId="{3A6C1C7F-27E3-43FF-B25F-A9BBE8ABF48B}">
      <dgm:prSet/>
      <dgm:spPr/>
      <dgm:t>
        <a:bodyPr/>
        <a:lstStyle/>
        <a:p>
          <a:pPr>
            <a:buFontTx/>
            <a:buNone/>
          </a:pPr>
          <a:r>
            <a:rPr lang="et-EE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Toetuse määr on 50%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05F24B-A2BC-4BC2-B8EC-CD5A9984E263}" type="parTrans" cxnId="{9B883EE6-0CEB-4FA9-A29C-E826CD02FC86}">
      <dgm:prSet/>
      <dgm:spPr/>
      <dgm:t>
        <a:bodyPr/>
        <a:lstStyle/>
        <a:p>
          <a:endParaRPr lang="en-US"/>
        </a:p>
      </dgm:t>
    </dgm:pt>
    <dgm:pt modelId="{E778639B-060F-4688-BB15-4E25C3166F44}" type="sibTrans" cxnId="{9B883EE6-0CEB-4FA9-A29C-E826CD02FC86}">
      <dgm:prSet/>
      <dgm:spPr/>
      <dgm:t>
        <a:bodyPr/>
        <a:lstStyle/>
        <a:p>
          <a:endParaRPr lang="en-US"/>
        </a:p>
      </dgm:t>
    </dgm:pt>
    <dgm:pt modelId="{556FC160-F1B3-4A2F-B4CC-1BA07DBB0A2B}" type="pres">
      <dgm:prSet presAssocID="{A9F62323-A660-46A5-9BC5-CC86990B6457}" presName="linear" presStyleCnt="0">
        <dgm:presLayoutVars>
          <dgm:animLvl val="lvl"/>
          <dgm:resizeHandles val="exact"/>
        </dgm:presLayoutVars>
      </dgm:prSet>
      <dgm:spPr/>
    </dgm:pt>
    <dgm:pt modelId="{8A85221F-01C6-47C6-8C9A-08622E92A02D}" type="pres">
      <dgm:prSet presAssocID="{F62FCAA5-78E9-4FFB-9201-95874C048B1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7C4FFA3-F860-480D-9F8E-A8D070C6D844}" type="pres">
      <dgm:prSet presAssocID="{F62FCAA5-78E9-4FFB-9201-95874C048B1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AB0E32E-371D-494C-B7E7-C465295894E8}" srcId="{F62FCAA5-78E9-4FFB-9201-95874C048B15}" destId="{2BEDD29E-DCF3-4AE3-84AA-9551EEC3FAB8}" srcOrd="0" destOrd="0" parTransId="{65E3A90B-634C-455D-B5FF-EA37085FE36E}" sibTransId="{D1FC4E14-0329-40D4-8B5B-EF95D6C9047C}"/>
    <dgm:cxn modelId="{D666C736-CE57-451C-868E-2B968818D929}" type="presOf" srcId="{74BBE2CB-D5C7-49A8-81C0-4666FD69535D}" destId="{47C4FFA3-F860-480D-9F8E-A8D070C6D844}" srcOrd="0" destOrd="2" presId="urn:microsoft.com/office/officeart/2005/8/layout/vList2"/>
    <dgm:cxn modelId="{31AC7A5E-4169-4A39-BE22-0040EA3433A9}" type="presOf" srcId="{D39C95D8-068B-494A-9A8D-E824B2B01541}" destId="{47C4FFA3-F860-480D-9F8E-A8D070C6D844}" srcOrd="0" destOrd="5" presId="urn:microsoft.com/office/officeart/2005/8/layout/vList2"/>
    <dgm:cxn modelId="{A2AB8760-A0C7-4CAA-B186-6470EA71C378}" type="presOf" srcId="{E81E46ED-EA1C-4B3E-BF00-159FDCD4CBF5}" destId="{47C4FFA3-F860-480D-9F8E-A8D070C6D844}" srcOrd="0" destOrd="4" presId="urn:microsoft.com/office/officeart/2005/8/layout/vList2"/>
    <dgm:cxn modelId="{7469A360-7501-4500-96D4-641228FACB78}" srcId="{F62FCAA5-78E9-4FFB-9201-95874C048B15}" destId="{74BBE2CB-D5C7-49A8-81C0-4666FD69535D}" srcOrd="2" destOrd="0" parTransId="{BED20FC6-85BD-4BFC-A518-087BEB717D92}" sibTransId="{B80A8C71-1366-4AB5-AA12-A6C926F76B1F}"/>
    <dgm:cxn modelId="{C71B0A44-05A1-415C-87AA-895DDE2AD143}" type="presOf" srcId="{F62FCAA5-78E9-4FFB-9201-95874C048B15}" destId="{8A85221F-01C6-47C6-8C9A-08622E92A02D}" srcOrd="0" destOrd="0" presId="urn:microsoft.com/office/officeart/2005/8/layout/vList2"/>
    <dgm:cxn modelId="{F3EFED6E-E79B-457F-A621-026DFDCBC9FD}" srcId="{F62FCAA5-78E9-4FFB-9201-95874C048B15}" destId="{E81E46ED-EA1C-4B3E-BF00-159FDCD4CBF5}" srcOrd="4" destOrd="0" parTransId="{ECFB1E6F-4166-439E-81EB-B23B98966DB4}" sibTransId="{11F6FBF1-7CC3-44AF-8417-316A4582D152}"/>
    <dgm:cxn modelId="{80DF464F-2D96-499E-9DFA-7D8938282BB8}" type="presOf" srcId="{3A6C1C7F-27E3-43FF-B25F-A9BBE8ABF48B}" destId="{47C4FFA3-F860-480D-9F8E-A8D070C6D844}" srcOrd="0" destOrd="3" presId="urn:microsoft.com/office/officeart/2005/8/layout/vList2"/>
    <dgm:cxn modelId="{4FC38E87-1B14-49D6-9070-E1F7B8A578A5}" srcId="{F62FCAA5-78E9-4FFB-9201-95874C048B15}" destId="{EB64D5AE-23D4-4658-A0CF-E6BC9D60E529}" srcOrd="1" destOrd="0" parTransId="{D9221E6B-C33A-4A32-9A4D-092E97FDC60B}" sibTransId="{B65502E4-A64D-4349-8457-2F14189B6C50}"/>
    <dgm:cxn modelId="{85C88395-DCEB-475F-972D-E8B34C18650B}" type="presOf" srcId="{EB64D5AE-23D4-4658-A0CF-E6BC9D60E529}" destId="{47C4FFA3-F860-480D-9F8E-A8D070C6D844}" srcOrd="0" destOrd="1" presId="urn:microsoft.com/office/officeart/2005/8/layout/vList2"/>
    <dgm:cxn modelId="{8BD100A2-A7A0-4ED6-8E3A-6F844F6F66B9}" type="presOf" srcId="{A9F62323-A660-46A5-9BC5-CC86990B6457}" destId="{556FC160-F1B3-4A2F-B4CC-1BA07DBB0A2B}" srcOrd="0" destOrd="0" presId="urn:microsoft.com/office/officeart/2005/8/layout/vList2"/>
    <dgm:cxn modelId="{D264C4C5-1324-4774-8DF9-AFB82B769222}" type="presOf" srcId="{2BEDD29E-DCF3-4AE3-84AA-9551EEC3FAB8}" destId="{47C4FFA3-F860-480D-9F8E-A8D070C6D844}" srcOrd="0" destOrd="0" presId="urn:microsoft.com/office/officeart/2005/8/layout/vList2"/>
    <dgm:cxn modelId="{3AE99FD6-4B36-4C21-AF71-5D50997BB9C9}" srcId="{F62FCAA5-78E9-4FFB-9201-95874C048B15}" destId="{D39C95D8-068B-494A-9A8D-E824B2B01541}" srcOrd="5" destOrd="0" parTransId="{3A47868A-7B47-4F4A-A618-391200ABB753}" sibTransId="{F830734B-92E6-4C52-A641-65D4C0AE5B03}"/>
    <dgm:cxn modelId="{9B883EE6-0CEB-4FA9-A29C-E826CD02FC86}" srcId="{F62FCAA5-78E9-4FFB-9201-95874C048B15}" destId="{3A6C1C7F-27E3-43FF-B25F-A9BBE8ABF48B}" srcOrd="3" destOrd="0" parTransId="{3005F24B-A2BC-4BC2-B8EC-CD5A9984E263}" sibTransId="{E778639B-060F-4688-BB15-4E25C3166F44}"/>
    <dgm:cxn modelId="{C3A77AFF-3EDE-42AF-AD9A-05EF9AF8BFE5}" srcId="{A9F62323-A660-46A5-9BC5-CC86990B6457}" destId="{F62FCAA5-78E9-4FFB-9201-95874C048B15}" srcOrd="0" destOrd="0" parTransId="{0E5FDE7D-91C1-4E4C-816C-FEBF6F5BA92D}" sibTransId="{23AF3AB1-68A5-40FE-8902-FBCBED0F84B9}"/>
    <dgm:cxn modelId="{B29A83B5-A169-4BFD-8EE7-193BD5A9B9A3}" type="presParOf" srcId="{556FC160-F1B3-4A2F-B4CC-1BA07DBB0A2B}" destId="{8A85221F-01C6-47C6-8C9A-08622E92A02D}" srcOrd="0" destOrd="0" presId="urn:microsoft.com/office/officeart/2005/8/layout/vList2"/>
    <dgm:cxn modelId="{1D480F54-2202-47C3-A789-676401E97213}" type="presParOf" srcId="{556FC160-F1B3-4A2F-B4CC-1BA07DBB0A2B}" destId="{47C4FFA3-F860-480D-9F8E-A8D070C6D8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F62323-A660-46A5-9BC5-CC86990B64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2FCAA5-78E9-4FFB-9201-95874C048B15}">
      <dgm:prSet/>
      <dgm:spPr/>
      <dgm:t>
        <a:bodyPr/>
        <a:lstStyle/>
        <a:p>
          <a:r>
            <a:rPr lang="et-EE" b="1"/>
            <a:t>Eesmärgid:</a:t>
          </a:r>
          <a:endParaRPr lang="en-US"/>
        </a:p>
      </dgm:t>
    </dgm:pt>
    <dgm:pt modelId="{0E5FDE7D-91C1-4E4C-816C-FEBF6F5BA92D}" type="parTrans" cxnId="{C3A77AFF-3EDE-42AF-AD9A-05EF9AF8BFE5}">
      <dgm:prSet/>
      <dgm:spPr/>
      <dgm:t>
        <a:bodyPr/>
        <a:lstStyle/>
        <a:p>
          <a:endParaRPr lang="en-US"/>
        </a:p>
      </dgm:t>
    </dgm:pt>
    <dgm:pt modelId="{23AF3AB1-68A5-40FE-8902-FBCBED0F84B9}" type="sibTrans" cxnId="{C3A77AFF-3EDE-42AF-AD9A-05EF9AF8BFE5}">
      <dgm:prSet/>
      <dgm:spPr/>
      <dgm:t>
        <a:bodyPr/>
        <a:lstStyle/>
        <a:p>
          <a:endParaRPr lang="en-US"/>
        </a:p>
      </dgm:t>
    </dgm:pt>
    <dgm:pt modelId="{2BEDD29E-DCF3-4AE3-84AA-9551EEC3FAB8}">
      <dgm:prSet custT="1"/>
      <dgm:spPr/>
      <dgm:t>
        <a:bodyPr/>
        <a:lstStyle/>
        <a:p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Vee- ja kaldaaladelt prügi koristus keskkonna parendamiseks.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E3A90B-634C-455D-B5FF-EA37085FE36E}" type="parTrans" cxnId="{6AB0E32E-371D-494C-B7E7-C465295894E8}">
      <dgm:prSet/>
      <dgm:spPr/>
      <dgm:t>
        <a:bodyPr/>
        <a:lstStyle/>
        <a:p>
          <a:endParaRPr lang="en-US"/>
        </a:p>
      </dgm:t>
    </dgm:pt>
    <dgm:pt modelId="{D1FC4E14-0329-40D4-8B5B-EF95D6C9047C}" type="sibTrans" cxnId="{6AB0E32E-371D-494C-B7E7-C465295894E8}">
      <dgm:prSet/>
      <dgm:spPr/>
      <dgm:t>
        <a:bodyPr/>
        <a:lstStyle/>
        <a:p>
          <a:endParaRPr lang="en-US"/>
        </a:p>
      </dgm:t>
    </dgm:pt>
    <dgm:pt modelId="{D39C95D8-068B-494A-9A8D-E824B2B01541}">
      <dgm:prSet/>
      <dgm:spPr/>
      <dgm:t>
        <a:bodyPr/>
        <a:lstStyle/>
        <a:p>
          <a:endParaRPr lang="en-US" sz="2600" dirty="0"/>
        </a:p>
      </dgm:t>
    </dgm:pt>
    <dgm:pt modelId="{3A47868A-7B47-4F4A-A618-391200ABB753}" type="parTrans" cxnId="{3AE99FD6-4B36-4C21-AF71-5D50997BB9C9}">
      <dgm:prSet/>
      <dgm:spPr/>
      <dgm:t>
        <a:bodyPr/>
        <a:lstStyle/>
        <a:p>
          <a:endParaRPr lang="en-US"/>
        </a:p>
      </dgm:t>
    </dgm:pt>
    <dgm:pt modelId="{F830734B-92E6-4C52-A641-65D4C0AE5B03}" type="sibTrans" cxnId="{3AE99FD6-4B36-4C21-AF71-5D50997BB9C9}">
      <dgm:prSet/>
      <dgm:spPr/>
      <dgm:t>
        <a:bodyPr/>
        <a:lstStyle/>
        <a:p>
          <a:endParaRPr lang="en-US"/>
        </a:p>
      </dgm:t>
    </dgm:pt>
    <dgm:pt modelId="{5C1CFD6B-0AEE-4C79-A445-4F4D10426BED}">
      <dgm:prSet custT="1"/>
      <dgm:spPr/>
      <dgm:t>
        <a:bodyPr/>
        <a:lstStyle/>
        <a:p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Koelmualade ja kala rändeteede puhastamine/ avamine, soodustamaks kalavarude looduslikku taastumist.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E0D828-C608-402F-885B-BEC86E13E800}" type="parTrans" cxnId="{B5738C4F-0E92-4843-8998-6857541B860D}">
      <dgm:prSet/>
      <dgm:spPr/>
      <dgm:t>
        <a:bodyPr/>
        <a:lstStyle/>
        <a:p>
          <a:endParaRPr lang="en-US"/>
        </a:p>
      </dgm:t>
    </dgm:pt>
    <dgm:pt modelId="{4A0BC483-D9FF-41FF-971B-CB2B585DEE45}" type="sibTrans" cxnId="{B5738C4F-0E92-4843-8998-6857541B860D}">
      <dgm:prSet/>
      <dgm:spPr/>
      <dgm:t>
        <a:bodyPr/>
        <a:lstStyle/>
        <a:p>
          <a:endParaRPr lang="en-US"/>
        </a:p>
      </dgm:t>
    </dgm:pt>
    <dgm:pt modelId="{7A86DC6E-8563-4F33-B6F6-00360072F706}">
      <dgm:prSet custT="1"/>
      <dgm:spPr/>
      <dgm:t>
        <a:bodyPr/>
        <a:lstStyle/>
        <a:p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Keskkonnaalased koolitused üleüldise keskkonna-teadlikkuse tõstmiseks.</a:t>
          </a:r>
        </a:p>
      </dgm:t>
    </dgm:pt>
    <dgm:pt modelId="{55040301-E91D-44DB-A690-5E280C5A7C93}" type="parTrans" cxnId="{95C1DEE4-1DF5-4128-965C-9923ED8989B6}">
      <dgm:prSet/>
      <dgm:spPr/>
      <dgm:t>
        <a:bodyPr/>
        <a:lstStyle/>
        <a:p>
          <a:endParaRPr lang="en-US"/>
        </a:p>
      </dgm:t>
    </dgm:pt>
    <dgm:pt modelId="{38487F69-8582-4FEF-96D3-CFD6122C49F9}" type="sibTrans" cxnId="{95C1DEE4-1DF5-4128-965C-9923ED8989B6}">
      <dgm:prSet/>
      <dgm:spPr/>
      <dgm:t>
        <a:bodyPr/>
        <a:lstStyle/>
        <a:p>
          <a:endParaRPr lang="en-US"/>
        </a:p>
      </dgm:t>
    </dgm:pt>
    <dgm:pt modelId="{400D5EAA-CF61-4C0D-BE61-0342F01E0672}">
      <dgm:prSet custT="1"/>
      <dgm:spPr/>
      <dgm:t>
        <a:bodyPr/>
        <a:lstStyle/>
        <a:p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Uuringud, mis annavad sisendi looduskeskkonna, sh kalavaru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parendamiseks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t-EE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töid </a:t>
          </a:r>
          <a:r>
            <a:rPr lang="en-US" sz="28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võib</a:t>
          </a:r>
          <a:r>
            <a: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te</a:t>
          </a:r>
          <a:r>
            <a:rPr lang="et-EE" sz="28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llida</a:t>
          </a:r>
          <a:r>
            <a: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evalveeritud teadus- ja </a:t>
          </a:r>
          <a:r>
            <a:rPr lang="en-US" sz="28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arendusasutus</a:t>
          </a:r>
          <a:r>
            <a:rPr lang="et-EE" sz="28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elt</a:t>
          </a:r>
          <a:r>
            <a: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).</a:t>
          </a:r>
        </a:p>
      </dgm:t>
    </dgm:pt>
    <dgm:pt modelId="{897CA593-4410-4F5A-AFF8-5E7401FE23CD}" type="parTrans" cxnId="{A690BC65-6619-497D-9EB3-4A9D0C2F54D9}">
      <dgm:prSet/>
      <dgm:spPr/>
      <dgm:t>
        <a:bodyPr/>
        <a:lstStyle/>
        <a:p>
          <a:endParaRPr lang="en-US"/>
        </a:p>
      </dgm:t>
    </dgm:pt>
    <dgm:pt modelId="{9CDAB855-B27F-47AB-A8D4-AF57E7D21A03}" type="sibTrans" cxnId="{A690BC65-6619-497D-9EB3-4A9D0C2F54D9}">
      <dgm:prSet/>
      <dgm:spPr/>
      <dgm:t>
        <a:bodyPr/>
        <a:lstStyle/>
        <a:p>
          <a:endParaRPr lang="en-US"/>
        </a:p>
      </dgm:t>
    </dgm:pt>
    <dgm:pt modelId="{8B8D9290-C206-4DD5-A097-43F5936324FA}">
      <dgm:prSet custT="1"/>
      <dgm:spPr/>
      <dgm:t>
        <a:bodyPr/>
        <a:lstStyle/>
        <a:p>
          <a:pPr>
            <a:buFontTx/>
            <a:buNone/>
          </a:pPr>
          <a:r>
            <a:rPr lang="et-EE" sz="2800" dirty="0">
              <a:latin typeface="Arial" panose="020B0604020202020204" pitchFamily="34" charset="0"/>
              <a:cs typeface="Arial" panose="020B0604020202020204" pitchFamily="34" charset="0"/>
            </a:rPr>
            <a:t>Taotlema saab tulla </a:t>
          </a:r>
          <a:r>
            <a:rPr lang="et-EE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KOV või KOV asutus ning MTÜ/SA kelle põhikirjaline eesmärk on seotud kalavarude kaitse või looduskeskkonna parendamisega</a:t>
          </a:r>
          <a:r>
            <a:rPr lang="et-EE" sz="2800" dirty="0">
              <a:latin typeface="Arial" panose="020B0604020202020204" pitchFamily="34" charset="0"/>
              <a:cs typeface="Arial" panose="020B0604020202020204" pitchFamily="34" charset="0"/>
            </a:rPr>
            <a:t>. Toetuse määr 100%.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8D15A9-4B94-4C9C-917F-4A1A379AF78D}" type="parTrans" cxnId="{603536E5-021E-4E0D-9B88-3DC50C1545EB}">
      <dgm:prSet/>
      <dgm:spPr/>
      <dgm:t>
        <a:bodyPr/>
        <a:lstStyle/>
        <a:p>
          <a:endParaRPr lang="en-US"/>
        </a:p>
      </dgm:t>
    </dgm:pt>
    <dgm:pt modelId="{C190F1A4-BD6D-48EF-9D48-E99E0C16FE5A}" type="sibTrans" cxnId="{603536E5-021E-4E0D-9B88-3DC50C1545EB}">
      <dgm:prSet/>
      <dgm:spPr/>
      <dgm:t>
        <a:bodyPr/>
        <a:lstStyle/>
        <a:p>
          <a:endParaRPr lang="en-US"/>
        </a:p>
      </dgm:t>
    </dgm:pt>
    <dgm:pt modelId="{8EA0E1CA-25DD-43B6-9BD3-3C16ED3CFC03}">
      <dgm:prSet custT="1"/>
      <dgm:spPr/>
      <dgm:t>
        <a:bodyPr/>
        <a:lstStyle/>
        <a:p>
          <a:pPr>
            <a:buFontTx/>
            <a:buNone/>
          </a:pPr>
          <a:endParaRPr lang="en-US" sz="1100" dirty="0"/>
        </a:p>
      </dgm:t>
    </dgm:pt>
    <dgm:pt modelId="{8AB5B879-6F6C-435C-9F34-1FA9BFD598F0}" type="parTrans" cxnId="{9F238461-EFA7-4DBA-B5AE-818E5FB13399}">
      <dgm:prSet/>
      <dgm:spPr/>
      <dgm:t>
        <a:bodyPr/>
        <a:lstStyle/>
        <a:p>
          <a:endParaRPr lang="en-US"/>
        </a:p>
      </dgm:t>
    </dgm:pt>
    <dgm:pt modelId="{D4DF7F10-3323-4992-90F5-A69568C8FC81}" type="sibTrans" cxnId="{9F238461-EFA7-4DBA-B5AE-818E5FB13399}">
      <dgm:prSet/>
      <dgm:spPr/>
      <dgm:t>
        <a:bodyPr/>
        <a:lstStyle/>
        <a:p>
          <a:endParaRPr lang="en-US"/>
        </a:p>
      </dgm:t>
    </dgm:pt>
    <dgm:pt modelId="{556FC160-F1B3-4A2F-B4CC-1BA07DBB0A2B}" type="pres">
      <dgm:prSet presAssocID="{A9F62323-A660-46A5-9BC5-CC86990B6457}" presName="linear" presStyleCnt="0">
        <dgm:presLayoutVars>
          <dgm:animLvl val="lvl"/>
          <dgm:resizeHandles val="exact"/>
        </dgm:presLayoutVars>
      </dgm:prSet>
      <dgm:spPr/>
    </dgm:pt>
    <dgm:pt modelId="{8A85221F-01C6-47C6-8C9A-08622E92A02D}" type="pres">
      <dgm:prSet presAssocID="{F62FCAA5-78E9-4FFB-9201-95874C048B1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7C4FFA3-F860-480D-9F8E-A8D070C6D844}" type="pres">
      <dgm:prSet presAssocID="{F62FCAA5-78E9-4FFB-9201-95874C048B1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379F21C-D03F-4BC7-96D2-3D163DF426EE}" type="presOf" srcId="{8EA0E1CA-25DD-43B6-9BD3-3C16ED3CFC03}" destId="{47C4FFA3-F860-480D-9F8E-A8D070C6D844}" srcOrd="0" destOrd="4" presId="urn:microsoft.com/office/officeart/2005/8/layout/vList2"/>
    <dgm:cxn modelId="{6AB0E32E-371D-494C-B7E7-C465295894E8}" srcId="{F62FCAA5-78E9-4FFB-9201-95874C048B15}" destId="{2BEDD29E-DCF3-4AE3-84AA-9551EEC3FAB8}" srcOrd="0" destOrd="0" parTransId="{65E3A90B-634C-455D-B5FF-EA37085FE36E}" sibTransId="{D1FC4E14-0329-40D4-8B5B-EF95D6C9047C}"/>
    <dgm:cxn modelId="{31AC7A5E-4169-4A39-BE22-0040EA3433A9}" type="presOf" srcId="{D39C95D8-068B-494A-9A8D-E824B2B01541}" destId="{47C4FFA3-F860-480D-9F8E-A8D070C6D844}" srcOrd="0" destOrd="6" presId="urn:microsoft.com/office/officeart/2005/8/layout/vList2"/>
    <dgm:cxn modelId="{87AB6561-6131-415A-9ABF-8971E81391B7}" type="presOf" srcId="{5C1CFD6B-0AEE-4C79-A445-4F4D10426BED}" destId="{47C4FFA3-F860-480D-9F8E-A8D070C6D844}" srcOrd="0" destOrd="1" presId="urn:microsoft.com/office/officeart/2005/8/layout/vList2"/>
    <dgm:cxn modelId="{9F238461-EFA7-4DBA-B5AE-818E5FB13399}" srcId="{F62FCAA5-78E9-4FFB-9201-95874C048B15}" destId="{8EA0E1CA-25DD-43B6-9BD3-3C16ED3CFC03}" srcOrd="4" destOrd="0" parTransId="{8AB5B879-6F6C-435C-9F34-1FA9BFD598F0}" sibTransId="{D4DF7F10-3323-4992-90F5-A69568C8FC81}"/>
    <dgm:cxn modelId="{C71B0A44-05A1-415C-87AA-895DDE2AD143}" type="presOf" srcId="{F62FCAA5-78E9-4FFB-9201-95874C048B15}" destId="{8A85221F-01C6-47C6-8C9A-08622E92A02D}" srcOrd="0" destOrd="0" presId="urn:microsoft.com/office/officeart/2005/8/layout/vList2"/>
    <dgm:cxn modelId="{A690BC65-6619-497D-9EB3-4A9D0C2F54D9}" srcId="{F62FCAA5-78E9-4FFB-9201-95874C048B15}" destId="{400D5EAA-CF61-4C0D-BE61-0342F01E0672}" srcOrd="3" destOrd="0" parTransId="{897CA593-4410-4F5A-AFF8-5E7401FE23CD}" sibTransId="{9CDAB855-B27F-47AB-A8D4-AF57E7D21A03}"/>
    <dgm:cxn modelId="{B5738C4F-0E92-4843-8998-6857541B860D}" srcId="{F62FCAA5-78E9-4FFB-9201-95874C048B15}" destId="{5C1CFD6B-0AEE-4C79-A445-4F4D10426BED}" srcOrd="1" destOrd="0" parTransId="{15E0D828-C608-402F-885B-BEC86E13E800}" sibTransId="{4A0BC483-D9FF-41FF-971B-CB2B585DEE45}"/>
    <dgm:cxn modelId="{AB1F6854-69BD-4FED-82DF-BC52160CA1C3}" type="presOf" srcId="{8B8D9290-C206-4DD5-A097-43F5936324FA}" destId="{47C4FFA3-F860-480D-9F8E-A8D070C6D844}" srcOrd="0" destOrd="5" presId="urn:microsoft.com/office/officeart/2005/8/layout/vList2"/>
    <dgm:cxn modelId="{8BD100A2-A7A0-4ED6-8E3A-6F844F6F66B9}" type="presOf" srcId="{A9F62323-A660-46A5-9BC5-CC86990B6457}" destId="{556FC160-F1B3-4A2F-B4CC-1BA07DBB0A2B}" srcOrd="0" destOrd="0" presId="urn:microsoft.com/office/officeart/2005/8/layout/vList2"/>
    <dgm:cxn modelId="{C663FBA6-D31D-40B3-A9B4-30B12AF8266A}" type="presOf" srcId="{400D5EAA-CF61-4C0D-BE61-0342F01E0672}" destId="{47C4FFA3-F860-480D-9F8E-A8D070C6D844}" srcOrd="0" destOrd="3" presId="urn:microsoft.com/office/officeart/2005/8/layout/vList2"/>
    <dgm:cxn modelId="{D264C4C5-1324-4774-8DF9-AFB82B769222}" type="presOf" srcId="{2BEDD29E-DCF3-4AE3-84AA-9551EEC3FAB8}" destId="{47C4FFA3-F860-480D-9F8E-A8D070C6D844}" srcOrd="0" destOrd="0" presId="urn:microsoft.com/office/officeart/2005/8/layout/vList2"/>
    <dgm:cxn modelId="{3AE99FD6-4B36-4C21-AF71-5D50997BB9C9}" srcId="{F62FCAA5-78E9-4FFB-9201-95874C048B15}" destId="{D39C95D8-068B-494A-9A8D-E824B2B01541}" srcOrd="6" destOrd="0" parTransId="{3A47868A-7B47-4F4A-A618-391200ABB753}" sibTransId="{F830734B-92E6-4C52-A641-65D4C0AE5B03}"/>
    <dgm:cxn modelId="{95C1DEE4-1DF5-4128-965C-9923ED8989B6}" srcId="{F62FCAA5-78E9-4FFB-9201-95874C048B15}" destId="{7A86DC6E-8563-4F33-B6F6-00360072F706}" srcOrd="2" destOrd="0" parTransId="{55040301-E91D-44DB-A690-5E280C5A7C93}" sibTransId="{38487F69-8582-4FEF-96D3-CFD6122C49F9}"/>
    <dgm:cxn modelId="{603536E5-021E-4E0D-9B88-3DC50C1545EB}" srcId="{F62FCAA5-78E9-4FFB-9201-95874C048B15}" destId="{8B8D9290-C206-4DD5-A097-43F5936324FA}" srcOrd="5" destOrd="0" parTransId="{818D15A9-4B94-4C9C-917F-4A1A379AF78D}" sibTransId="{C190F1A4-BD6D-48EF-9D48-E99E0C16FE5A}"/>
    <dgm:cxn modelId="{123578FC-D626-429D-BBC2-04EC7CDF50BC}" type="presOf" srcId="{7A86DC6E-8563-4F33-B6F6-00360072F706}" destId="{47C4FFA3-F860-480D-9F8E-A8D070C6D844}" srcOrd="0" destOrd="2" presId="urn:microsoft.com/office/officeart/2005/8/layout/vList2"/>
    <dgm:cxn modelId="{C3A77AFF-3EDE-42AF-AD9A-05EF9AF8BFE5}" srcId="{A9F62323-A660-46A5-9BC5-CC86990B6457}" destId="{F62FCAA5-78E9-4FFB-9201-95874C048B15}" srcOrd="0" destOrd="0" parTransId="{0E5FDE7D-91C1-4E4C-816C-FEBF6F5BA92D}" sibTransId="{23AF3AB1-68A5-40FE-8902-FBCBED0F84B9}"/>
    <dgm:cxn modelId="{B29A83B5-A169-4BFD-8EE7-193BD5A9B9A3}" type="presParOf" srcId="{556FC160-F1B3-4A2F-B4CC-1BA07DBB0A2B}" destId="{8A85221F-01C6-47C6-8C9A-08622E92A02D}" srcOrd="0" destOrd="0" presId="urn:microsoft.com/office/officeart/2005/8/layout/vList2"/>
    <dgm:cxn modelId="{1D480F54-2202-47C3-A789-676401E97213}" type="presParOf" srcId="{556FC160-F1B3-4A2F-B4CC-1BA07DBB0A2B}" destId="{47C4FFA3-F860-480D-9F8E-A8D070C6D8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F62323-A660-46A5-9BC5-CC86990B64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2FCAA5-78E9-4FFB-9201-95874C048B15}">
      <dgm:prSet/>
      <dgm:spPr/>
      <dgm:t>
        <a:bodyPr/>
        <a:lstStyle/>
        <a:p>
          <a:r>
            <a:rPr lang="et-EE" b="1"/>
            <a:t>Eesmärgid:</a:t>
          </a:r>
          <a:endParaRPr lang="en-US"/>
        </a:p>
      </dgm:t>
    </dgm:pt>
    <dgm:pt modelId="{0E5FDE7D-91C1-4E4C-816C-FEBF6F5BA92D}" type="parTrans" cxnId="{C3A77AFF-3EDE-42AF-AD9A-05EF9AF8BFE5}">
      <dgm:prSet/>
      <dgm:spPr/>
      <dgm:t>
        <a:bodyPr/>
        <a:lstStyle/>
        <a:p>
          <a:endParaRPr lang="en-US"/>
        </a:p>
      </dgm:t>
    </dgm:pt>
    <dgm:pt modelId="{23AF3AB1-68A5-40FE-8902-FBCBED0F84B9}" type="sibTrans" cxnId="{C3A77AFF-3EDE-42AF-AD9A-05EF9AF8BFE5}">
      <dgm:prSet/>
      <dgm:spPr/>
      <dgm:t>
        <a:bodyPr/>
        <a:lstStyle/>
        <a:p>
          <a:endParaRPr lang="en-US"/>
        </a:p>
      </dgm:t>
    </dgm:pt>
    <dgm:pt modelId="{2BEDD29E-DCF3-4AE3-84AA-9551EEC3FAB8}">
      <dgm:prSet custT="1"/>
      <dgm:spPr/>
      <dgm:t>
        <a:bodyPr/>
        <a:lstStyle/>
        <a:p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Rannaalade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, vee ja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kalandusega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seotud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avaliku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taristu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arendamine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kohalike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elanike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heaolu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ning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turismi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- ja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rekreatsioonivajaduste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rahuldamiseks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sh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süsinikuneutraalsete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energiaallikate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kasutuselevõtt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65E3A90B-634C-455D-B5FF-EA37085FE36E}" type="parTrans" cxnId="{6AB0E32E-371D-494C-B7E7-C465295894E8}">
      <dgm:prSet/>
      <dgm:spPr/>
      <dgm:t>
        <a:bodyPr/>
        <a:lstStyle/>
        <a:p>
          <a:endParaRPr lang="en-US"/>
        </a:p>
      </dgm:t>
    </dgm:pt>
    <dgm:pt modelId="{D1FC4E14-0329-40D4-8B5B-EF95D6C9047C}" type="sibTrans" cxnId="{6AB0E32E-371D-494C-B7E7-C465295894E8}">
      <dgm:prSet/>
      <dgm:spPr/>
      <dgm:t>
        <a:bodyPr/>
        <a:lstStyle/>
        <a:p>
          <a:endParaRPr lang="en-US"/>
        </a:p>
      </dgm:t>
    </dgm:pt>
    <dgm:pt modelId="{8B8D9290-C206-4DD5-A097-43F5936324FA}">
      <dgm:prSet custT="1"/>
      <dgm:spPr/>
      <dgm:t>
        <a:bodyPr/>
        <a:lstStyle/>
        <a:p>
          <a:pPr>
            <a:buFontTx/>
            <a:buNone/>
          </a:pPr>
          <a:r>
            <a:rPr lang="et-EE" sz="2800" dirty="0">
              <a:latin typeface="Arial" panose="020B0604020202020204" pitchFamily="34" charset="0"/>
              <a:cs typeface="Arial" panose="020B0604020202020204" pitchFamily="34" charset="0"/>
            </a:rPr>
            <a:t>Taotlema saab tulla </a:t>
          </a:r>
          <a:r>
            <a:rPr lang="et-EE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KOV või KOV asutus ning MTÜ/SA</a:t>
          </a:r>
          <a:r>
            <a:rPr lang="et-EE" sz="2800" dirty="0">
              <a:latin typeface="Arial" panose="020B0604020202020204" pitchFamily="34" charset="0"/>
              <a:cs typeface="Arial" panose="020B0604020202020204" pitchFamily="34" charset="0"/>
            </a:rPr>
            <a:t>. Toetuse määr 90%.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8D15A9-4B94-4C9C-917F-4A1A379AF78D}" type="parTrans" cxnId="{603536E5-021E-4E0D-9B88-3DC50C1545EB}">
      <dgm:prSet/>
      <dgm:spPr/>
      <dgm:t>
        <a:bodyPr/>
        <a:lstStyle/>
        <a:p>
          <a:endParaRPr lang="en-US"/>
        </a:p>
      </dgm:t>
    </dgm:pt>
    <dgm:pt modelId="{C190F1A4-BD6D-48EF-9D48-E99E0C16FE5A}" type="sibTrans" cxnId="{603536E5-021E-4E0D-9B88-3DC50C1545EB}">
      <dgm:prSet/>
      <dgm:spPr/>
      <dgm:t>
        <a:bodyPr/>
        <a:lstStyle/>
        <a:p>
          <a:endParaRPr lang="en-US"/>
        </a:p>
      </dgm:t>
    </dgm:pt>
    <dgm:pt modelId="{8EA0E1CA-25DD-43B6-9BD3-3C16ED3CFC03}">
      <dgm:prSet custT="1"/>
      <dgm:spPr/>
      <dgm:t>
        <a:bodyPr/>
        <a:lstStyle/>
        <a:p>
          <a:pPr>
            <a:buFontTx/>
            <a:buNone/>
          </a:pPr>
          <a:endParaRPr lang="en-US" sz="2000" dirty="0"/>
        </a:p>
      </dgm:t>
    </dgm:pt>
    <dgm:pt modelId="{8AB5B879-6F6C-435C-9F34-1FA9BFD598F0}" type="parTrans" cxnId="{9F238461-EFA7-4DBA-B5AE-818E5FB13399}">
      <dgm:prSet/>
      <dgm:spPr/>
      <dgm:t>
        <a:bodyPr/>
        <a:lstStyle/>
        <a:p>
          <a:endParaRPr lang="en-US"/>
        </a:p>
      </dgm:t>
    </dgm:pt>
    <dgm:pt modelId="{D4DF7F10-3323-4992-90F5-A69568C8FC81}" type="sibTrans" cxnId="{9F238461-EFA7-4DBA-B5AE-818E5FB13399}">
      <dgm:prSet/>
      <dgm:spPr/>
      <dgm:t>
        <a:bodyPr/>
        <a:lstStyle/>
        <a:p>
          <a:endParaRPr lang="en-US"/>
        </a:p>
      </dgm:t>
    </dgm:pt>
    <dgm:pt modelId="{D61D2E72-56D4-4FDE-BA25-0C4A081581F3}">
      <dgm:prSet custT="1"/>
      <dgm:spPr/>
      <dgm:t>
        <a:bodyPr/>
        <a:lstStyle/>
        <a:p>
          <a:r>
            <a:rPr lang="fi-FI" sz="2400" dirty="0">
              <a:latin typeface="Arial" panose="020B0604020202020204" pitchFamily="34" charset="0"/>
              <a:cs typeface="Arial" panose="020B0604020202020204" pitchFamily="34" charset="0"/>
            </a:rPr>
            <a:t>Ajalooliste lautrikohtade taastamine ja nendele ligipääsetavuse tagamine kalanduskultuuri tutvustamiseks</a:t>
          </a:r>
          <a:r>
            <a:rPr lang="et-EE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t-EE" sz="24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(taotleja saab olla KOV)</a:t>
          </a:r>
          <a:r>
            <a:rPr lang="fi-FI" sz="24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3AC89A-2C75-412A-A42E-9F259227DE49}" type="parTrans" cxnId="{0595E12B-862F-4DD1-88BB-9C35240EE69D}">
      <dgm:prSet/>
      <dgm:spPr/>
      <dgm:t>
        <a:bodyPr/>
        <a:lstStyle/>
        <a:p>
          <a:endParaRPr lang="en-US"/>
        </a:p>
      </dgm:t>
    </dgm:pt>
    <dgm:pt modelId="{86DFEBE3-CD7A-4C41-943D-D16EA1DFC504}" type="sibTrans" cxnId="{0595E12B-862F-4DD1-88BB-9C35240EE69D}">
      <dgm:prSet/>
      <dgm:spPr/>
      <dgm:t>
        <a:bodyPr/>
        <a:lstStyle/>
        <a:p>
          <a:endParaRPr lang="en-US"/>
        </a:p>
      </dgm:t>
    </dgm:pt>
    <dgm:pt modelId="{A83CA664-0450-4FCB-9450-F69BA21B7150}">
      <dgm:prSet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Kohalike ja piirkonnaüleste ürituste ning koolituste ja laagrite korraldamine, infokandjate väljaandmine jms tegevused kalanduse ja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rannakultuuri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dirty="0" err="1">
              <a:latin typeface="Arial" panose="020B0604020202020204" pitchFamily="34" charset="0"/>
              <a:cs typeface="Arial" panose="020B0604020202020204" pitchFamily="34" charset="0"/>
            </a:rPr>
            <a:t>tutvustamiseks</a:t>
          </a:r>
          <a:r>
            <a:rPr lang="et-EE" sz="24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0B2499-CC7A-431F-92BA-BC3D5E072918}" type="parTrans" cxnId="{64C4C8EE-FC76-4B43-ACA7-A261160F1F39}">
      <dgm:prSet/>
      <dgm:spPr/>
      <dgm:t>
        <a:bodyPr/>
        <a:lstStyle/>
        <a:p>
          <a:endParaRPr lang="en-US"/>
        </a:p>
      </dgm:t>
    </dgm:pt>
    <dgm:pt modelId="{AA091F62-9B39-479F-9E62-5FD98E0D9ED1}" type="sibTrans" cxnId="{64C4C8EE-FC76-4B43-ACA7-A261160F1F39}">
      <dgm:prSet/>
      <dgm:spPr/>
      <dgm:t>
        <a:bodyPr/>
        <a:lstStyle/>
        <a:p>
          <a:endParaRPr lang="en-US"/>
        </a:p>
      </dgm:t>
    </dgm:pt>
    <dgm:pt modelId="{599C3FF6-19C3-44B0-9395-965267CC7F79}">
      <dgm:prSet custT="1"/>
      <dgm:spPr/>
      <dgm:t>
        <a:bodyPr/>
        <a:lstStyle/>
        <a:p>
          <a:pPr>
            <a:buFontTx/>
            <a:buNone/>
          </a:pPr>
          <a:r>
            <a:rPr lang="et-EE" sz="2000" dirty="0">
              <a:latin typeface="Arial" panose="020B0604020202020204" pitchFamily="34" charset="0"/>
              <a:cs typeface="Arial" panose="020B0604020202020204" pitchFamily="34" charset="0"/>
            </a:rPr>
            <a:t>T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oetuse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abil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soetatud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ehitatud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või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renoveeritud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vara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t-EE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peab </a:t>
          </a:r>
          <a:r>
            <a:rPr lang="en-US" sz="20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olema</a:t>
          </a:r>
          <a:r>
            <a:rPr lang="en-U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avalikkusele</a:t>
          </a:r>
          <a:r>
            <a:rPr lang="et-EE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tasuta</a:t>
          </a:r>
          <a:r>
            <a:rPr lang="en-U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kasutamiseks</a:t>
          </a:r>
          <a:r>
            <a:rPr lang="en-U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kättesaadav</a:t>
          </a:r>
          <a:r>
            <a:rPr lang="en-U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vähemalt</a:t>
          </a:r>
          <a:r>
            <a:rPr lang="en-U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t-EE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  <a:r>
            <a:rPr lang="en-U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aasta</a:t>
          </a:r>
          <a:r>
            <a:rPr lang="en-U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jooksul</a:t>
          </a:r>
          <a:r>
            <a:rPr lang="en-US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arvates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PRIA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poolt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viimase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toetusosa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maksmisest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t-EE" sz="2000" dirty="0"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tasulise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meelelahutusürituse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puhul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813C24C8-E5A7-47BD-A77D-F70716969470}" type="parTrans" cxnId="{1004FAC2-AE5D-4DB0-90D0-53F8A6AA318B}">
      <dgm:prSet/>
      <dgm:spPr/>
      <dgm:t>
        <a:bodyPr/>
        <a:lstStyle/>
        <a:p>
          <a:endParaRPr lang="en-US"/>
        </a:p>
      </dgm:t>
    </dgm:pt>
    <dgm:pt modelId="{C6E339C9-C49D-4B84-8D88-9AF09B84EC31}" type="sibTrans" cxnId="{1004FAC2-AE5D-4DB0-90D0-53F8A6AA318B}">
      <dgm:prSet/>
      <dgm:spPr/>
      <dgm:t>
        <a:bodyPr/>
        <a:lstStyle/>
        <a:p>
          <a:endParaRPr lang="en-US"/>
        </a:p>
      </dgm:t>
    </dgm:pt>
    <dgm:pt modelId="{9F88ED42-D280-42AF-8841-937F0D22DAA4}">
      <dgm:prSet custT="1"/>
      <dgm:spPr/>
      <dgm:t>
        <a:bodyPr/>
        <a:lstStyle/>
        <a:p>
          <a:pPr>
            <a:buFontTx/>
            <a:buNone/>
          </a:pPr>
          <a:r>
            <a:rPr lang="et-EE" sz="2000" dirty="0">
              <a:latin typeface="Arial" panose="020B0604020202020204" pitchFamily="34" charset="0"/>
              <a:cs typeface="Arial" panose="020B0604020202020204" pitchFamily="34" charset="0"/>
            </a:rPr>
            <a:t>Ürituste puhul loetakse kogu üritust ühe eesmärgi täitmiseks ja kulude jaotamine ei ole lubatud (kui </a:t>
          </a:r>
          <a:r>
            <a:rPr lang="et-EE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kogu ürituse maksumus üle 5000 €, peab olema kõigile kuludele 3 hinnapakkumist</a:t>
          </a:r>
          <a:r>
            <a:rPr lang="et-EE" sz="20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544C5E-DBCE-4A0A-8E64-E8A708B1F971}" type="parTrans" cxnId="{D11BF1B4-FDCD-4C81-9BBD-846FD5662354}">
      <dgm:prSet/>
      <dgm:spPr/>
      <dgm:t>
        <a:bodyPr/>
        <a:lstStyle/>
        <a:p>
          <a:endParaRPr lang="en-US"/>
        </a:p>
      </dgm:t>
    </dgm:pt>
    <dgm:pt modelId="{7D86D4D9-626E-4049-A84C-53118D7DDBCB}" type="sibTrans" cxnId="{D11BF1B4-FDCD-4C81-9BBD-846FD5662354}">
      <dgm:prSet/>
      <dgm:spPr/>
      <dgm:t>
        <a:bodyPr/>
        <a:lstStyle/>
        <a:p>
          <a:endParaRPr lang="en-US"/>
        </a:p>
      </dgm:t>
    </dgm:pt>
    <dgm:pt modelId="{556FC160-F1B3-4A2F-B4CC-1BA07DBB0A2B}" type="pres">
      <dgm:prSet presAssocID="{A9F62323-A660-46A5-9BC5-CC86990B6457}" presName="linear" presStyleCnt="0">
        <dgm:presLayoutVars>
          <dgm:animLvl val="lvl"/>
          <dgm:resizeHandles val="exact"/>
        </dgm:presLayoutVars>
      </dgm:prSet>
      <dgm:spPr/>
    </dgm:pt>
    <dgm:pt modelId="{8A85221F-01C6-47C6-8C9A-08622E92A02D}" type="pres">
      <dgm:prSet presAssocID="{F62FCAA5-78E9-4FFB-9201-95874C048B15}" presName="parentText" presStyleLbl="node1" presStyleIdx="0" presStyleCnt="1" custScaleY="74157">
        <dgm:presLayoutVars>
          <dgm:chMax val="0"/>
          <dgm:bulletEnabled val="1"/>
        </dgm:presLayoutVars>
      </dgm:prSet>
      <dgm:spPr/>
    </dgm:pt>
    <dgm:pt modelId="{47C4FFA3-F860-480D-9F8E-A8D070C6D844}" type="pres">
      <dgm:prSet presAssocID="{F62FCAA5-78E9-4FFB-9201-95874C048B1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379F21C-D03F-4BC7-96D2-3D163DF426EE}" type="presOf" srcId="{8EA0E1CA-25DD-43B6-9BD3-3C16ED3CFC03}" destId="{47C4FFA3-F860-480D-9F8E-A8D070C6D844}" srcOrd="0" destOrd="3" presId="urn:microsoft.com/office/officeart/2005/8/layout/vList2"/>
    <dgm:cxn modelId="{0595E12B-862F-4DD1-88BB-9C35240EE69D}" srcId="{F62FCAA5-78E9-4FFB-9201-95874C048B15}" destId="{D61D2E72-56D4-4FDE-BA25-0C4A081581F3}" srcOrd="1" destOrd="0" parTransId="{903AC89A-2C75-412A-A42E-9F259227DE49}" sibTransId="{86DFEBE3-CD7A-4C41-943D-D16EA1DFC504}"/>
    <dgm:cxn modelId="{6AB0E32E-371D-494C-B7E7-C465295894E8}" srcId="{F62FCAA5-78E9-4FFB-9201-95874C048B15}" destId="{2BEDD29E-DCF3-4AE3-84AA-9551EEC3FAB8}" srcOrd="0" destOrd="0" parTransId="{65E3A90B-634C-455D-B5FF-EA37085FE36E}" sibTransId="{D1FC4E14-0329-40D4-8B5B-EF95D6C9047C}"/>
    <dgm:cxn modelId="{C28EA760-6C31-4791-835D-A382F28F37A7}" type="presOf" srcId="{A83CA664-0450-4FCB-9450-F69BA21B7150}" destId="{47C4FFA3-F860-480D-9F8E-A8D070C6D844}" srcOrd="0" destOrd="2" presId="urn:microsoft.com/office/officeart/2005/8/layout/vList2"/>
    <dgm:cxn modelId="{9F238461-EFA7-4DBA-B5AE-818E5FB13399}" srcId="{F62FCAA5-78E9-4FFB-9201-95874C048B15}" destId="{8EA0E1CA-25DD-43B6-9BD3-3C16ED3CFC03}" srcOrd="3" destOrd="0" parTransId="{8AB5B879-6F6C-435C-9F34-1FA9BFD598F0}" sibTransId="{D4DF7F10-3323-4992-90F5-A69568C8FC81}"/>
    <dgm:cxn modelId="{C71B0A44-05A1-415C-87AA-895DDE2AD143}" type="presOf" srcId="{F62FCAA5-78E9-4FFB-9201-95874C048B15}" destId="{8A85221F-01C6-47C6-8C9A-08622E92A02D}" srcOrd="0" destOrd="0" presId="urn:microsoft.com/office/officeart/2005/8/layout/vList2"/>
    <dgm:cxn modelId="{AB1F6854-69BD-4FED-82DF-BC52160CA1C3}" type="presOf" srcId="{8B8D9290-C206-4DD5-A097-43F5936324FA}" destId="{47C4FFA3-F860-480D-9F8E-A8D070C6D844}" srcOrd="0" destOrd="4" presId="urn:microsoft.com/office/officeart/2005/8/layout/vList2"/>
    <dgm:cxn modelId="{3181F9A0-C702-4CA2-968C-AAAB162DF529}" type="presOf" srcId="{9F88ED42-D280-42AF-8841-937F0D22DAA4}" destId="{47C4FFA3-F860-480D-9F8E-A8D070C6D844}" srcOrd="0" destOrd="5" presId="urn:microsoft.com/office/officeart/2005/8/layout/vList2"/>
    <dgm:cxn modelId="{8BD100A2-A7A0-4ED6-8E3A-6F844F6F66B9}" type="presOf" srcId="{A9F62323-A660-46A5-9BC5-CC86990B6457}" destId="{556FC160-F1B3-4A2F-B4CC-1BA07DBB0A2B}" srcOrd="0" destOrd="0" presId="urn:microsoft.com/office/officeart/2005/8/layout/vList2"/>
    <dgm:cxn modelId="{D11BF1B4-FDCD-4C81-9BBD-846FD5662354}" srcId="{F62FCAA5-78E9-4FFB-9201-95874C048B15}" destId="{9F88ED42-D280-42AF-8841-937F0D22DAA4}" srcOrd="5" destOrd="0" parTransId="{BC544C5E-DBCE-4A0A-8E64-E8A708B1F971}" sibTransId="{7D86D4D9-626E-4049-A84C-53118D7DDBCB}"/>
    <dgm:cxn modelId="{1004FAC2-AE5D-4DB0-90D0-53F8A6AA318B}" srcId="{F62FCAA5-78E9-4FFB-9201-95874C048B15}" destId="{599C3FF6-19C3-44B0-9395-965267CC7F79}" srcOrd="6" destOrd="0" parTransId="{813C24C8-E5A7-47BD-A77D-F70716969470}" sibTransId="{C6E339C9-C49D-4B84-8D88-9AF09B84EC31}"/>
    <dgm:cxn modelId="{D264C4C5-1324-4774-8DF9-AFB82B769222}" type="presOf" srcId="{2BEDD29E-DCF3-4AE3-84AA-9551EEC3FAB8}" destId="{47C4FFA3-F860-480D-9F8E-A8D070C6D844}" srcOrd="0" destOrd="0" presId="urn:microsoft.com/office/officeart/2005/8/layout/vList2"/>
    <dgm:cxn modelId="{522AF7C5-BE2F-46EA-BB08-21E8253A7CBE}" type="presOf" srcId="{599C3FF6-19C3-44B0-9395-965267CC7F79}" destId="{47C4FFA3-F860-480D-9F8E-A8D070C6D844}" srcOrd="0" destOrd="6" presId="urn:microsoft.com/office/officeart/2005/8/layout/vList2"/>
    <dgm:cxn modelId="{89D46FDB-4EE5-4EA2-8D91-1796CD895643}" type="presOf" srcId="{D61D2E72-56D4-4FDE-BA25-0C4A081581F3}" destId="{47C4FFA3-F860-480D-9F8E-A8D070C6D844}" srcOrd="0" destOrd="1" presId="urn:microsoft.com/office/officeart/2005/8/layout/vList2"/>
    <dgm:cxn modelId="{603536E5-021E-4E0D-9B88-3DC50C1545EB}" srcId="{F62FCAA5-78E9-4FFB-9201-95874C048B15}" destId="{8B8D9290-C206-4DD5-A097-43F5936324FA}" srcOrd="4" destOrd="0" parTransId="{818D15A9-4B94-4C9C-917F-4A1A379AF78D}" sibTransId="{C190F1A4-BD6D-48EF-9D48-E99E0C16FE5A}"/>
    <dgm:cxn modelId="{64C4C8EE-FC76-4B43-ACA7-A261160F1F39}" srcId="{F62FCAA5-78E9-4FFB-9201-95874C048B15}" destId="{A83CA664-0450-4FCB-9450-F69BA21B7150}" srcOrd="2" destOrd="0" parTransId="{250B2499-CC7A-431F-92BA-BC3D5E072918}" sibTransId="{AA091F62-9B39-479F-9E62-5FD98E0D9ED1}"/>
    <dgm:cxn modelId="{C3A77AFF-3EDE-42AF-AD9A-05EF9AF8BFE5}" srcId="{A9F62323-A660-46A5-9BC5-CC86990B6457}" destId="{F62FCAA5-78E9-4FFB-9201-95874C048B15}" srcOrd="0" destOrd="0" parTransId="{0E5FDE7D-91C1-4E4C-816C-FEBF6F5BA92D}" sibTransId="{23AF3AB1-68A5-40FE-8902-FBCBED0F84B9}"/>
    <dgm:cxn modelId="{B29A83B5-A169-4BFD-8EE7-193BD5A9B9A3}" type="presParOf" srcId="{556FC160-F1B3-4A2F-B4CC-1BA07DBB0A2B}" destId="{8A85221F-01C6-47C6-8C9A-08622E92A02D}" srcOrd="0" destOrd="0" presId="urn:microsoft.com/office/officeart/2005/8/layout/vList2"/>
    <dgm:cxn modelId="{1D480F54-2202-47C3-A789-676401E97213}" type="presParOf" srcId="{556FC160-F1B3-4A2F-B4CC-1BA07DBB0A2B}" destId="{47C4FFA3-F860-480D-9F8E-A8D070C6D8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9F62323-A660-46A5-9BC5-CC86990B64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2FCAA5-78E9-4FFB-9201-95874C048B15}">
      <dgm:prSet/>
      <dgm:spPr/>
      <dgm:t>
        <a:bodyPr/>
        <a:lstStyle/>
        <a:p>
          <a:r>
            <a:rPr lang="et-EE" b="1" dirty="0"/>
            <a:t>Eesmärk:</a:t>
          </a:r>
          <a:endParaRPr lang="en-US" dirty="0"/>
        </a:p>
      </dgm:t>
    </dgm:pt>
    <dgm:pt modelId="{0E5FDE7D-91C1-4E4C-816C-FEBF6F5BA92D}" type="parTrans" cxnId="{C3A77AFF-3EDE-42AF-AD9A-05EF9AF8BFE5}">
      <dgm:prSet/>
      <dgm:spPr/>
      <dgm:t>
        <a:bodyPr/>
        <a:lstStyle/>
        <a:p>
          <a:endParaRPr lang="en-US"/>
        </a:p>
      </dgm:t>
    </dgm:pt>
    <dgm:pt modelId="{23AF3AB1-68A5-40FE-8902-FBCBED0F84B9}" type="sibTrans" cxnId="{C3A77AFF-3EDE-42AF-AD9A-05EF9AF8BFE5}">
      <dgm:prSet/>
      <dgm:spPr/>
      <dgm:t>
        <a:bodyPr/>
        <a:lstStyle/>
        <a:p>
          <a:endParaRPr lang="en-US"/>
        </a:p>
      </dgm:t>
    </dgm:pt>
    <dgm:pt modelId="{2BEDD29E-DCF3-4AE3-84AA-9551EEC3FAB8}">
      <dgm:prSet custT="1"/>
      <dgm:spPr/>
      <dgm:t>
        <a:bodyPr/>
        <a:lstStyle/>
        <a:p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koolitused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sh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õppereisid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kalandusettevõtjate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/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kalurite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teadmiste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ja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oskuste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tõstmiseks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65E3A90B-634C-455D-B5FF-EA37085FE36E}" type="parTrans" cxnId="{6AB0E32E-371D-494C-B7E7-C465295894E8}">
      <dgm:prSet/>
      <dgm:spPr/>
      <dgm:t>
        <a:bodyPr/>
        <a:lstStyle/>
        <a:p>
          <a:endParaRPr lang="en-US"/>
        </a:p>
      </dgm:t>
    </dgm:pt>
    <dgm:pt modelId="{D1FC4E14-0329-40D4-8B5B-EF95D6C9047C}" type="sibTrans" cxnId="{6AB0E32E-371D-494C-B7E7-C465295894E8}">
      <dgm:prSet/>
      <dgm:spPr/>
      <dgm:t>
        <a:bodyPr/>
        <a:lstStyle/>
        <a:p>
          <a:endParaRPr lang="en-US"/>
        </a:p>
      </dgm:t>
    </dgm:pt>
    <dgm:pt modelId="{8B8D9290-C206-4DD5-A097-43F5936324FA}">
      <dgm:prSet custT="1"/>
      <dgm:spPr/>
      <dgm:t>
        <a:bodyPr/>
        <a:lstStyle/>
        <a:p>
          <a:pPr>
            <a:buFontTx/>
            <a:buNone/>
          </a:pPr>
          <a:r>
            <a:rPr lang="et-EE" sz="2800" b="1" dirty="0">
              <a:latin typeface="Arial" panose="020B0604020202020204" pitchFamily="34" charset="0"/>
              <a:cs typeface="Arial" panose="020B0604020202020204" pitchFamily="34" charset="0"/>
            </a:rPr>
            <a:t>Taotlema saab tulla:</a:t>
          </a:r>
          <a:endParaRPr lang="en-US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8D15A9-4B94-4C9C-917F-4A1A379AF78D}" type="parTrans" cxnId="{603536E5-021E-4E0D-9B88-3DC50C1545EB}">
      <dgm:prSet/>
      <dgm:spPr/>
      <dgm:t>
        <a:bodyPr/>
        <a:lstStyle/>
        <a:p>
          <a:endParaRPr lang="en-US"/>
        </a:p>
      </dgm:t>
    </dgm:pt>
    <dgm:pt modelId="{C190F1A4-BD6D-48EF-9D48-E99E0C16FE5A}" type="sibTrans" cxnId="{603536E5-021E-4E0D-9B88-3DC50C1545EB}">
      <dgm:prSet/>
      <dgm:spPr/>
      <dgm:t>
        <a:bodyPr/>
        <a:lstStyle/>
        <a:p>
          <a:endParaRPr lang="en-US"/>
        </a:p>
      </dgm:t>
    </dgm:pt>
    <dgm:pt modelId="{8EA0E1CA-25DD-43B6-9BD3-3C16ED3CFC03}">
      <dgm:prSet custT="1"/>
      <dgm:spPr/>
      <dgm:t>
        <a:bodyPr/>
        <a:lstStyle/>
        <a:p>
          <a:pPr>
            <a:buFontTx/>
            <a:buNone/>
          </a:pPr>
          <a:endParaRPr lang="en-US" sz="2800" dirty="0"/>
        </a:p>
      </dgm:t>
    </dgm:pt>
    <dgm:pt modelId="{8AB5B879-6F6C-435C-9F34-1FA9BFD598F0}" type="parTrans" cxnId="{9F238461-EFA7-4DBA-B5AE-818E5FB13399}">
      <dgm:prSet/>
      <dgm:spPr/>
      <dgm:t>
        <a:bodyPr/>
        <a:lstStyle/>
        <a:p>
          <a:endParaRPr lang="en-US"/>
        </a:p>
      </dgm:t>
    </dgm:pt>
    <dgm:pt modelId="{D4DF7F10-3323-4992-90F5-A69568C8FC81}" type="sibTrans" cxnId="{9F238461-EFA7-4DBA-B5AE-818E5FB13399}">
      <dgm:prSet/>
      <dgm:spPr/>
      <dgm:t>
        <a:bodyPr/>
        <a:lstStyle/>
        <a:p>
          <a:endParaRPr lang="en-US"/>
        </a:p>
      </dgm:t>
    </dgm:pt>
    <dgm:pt modelId="{477D4870-5ACE-42B5-87C8-9C63973662BB}">
      <dgm:prSet custT="1"/>
      <dgm:spPr/>
      <dgm:t>
        <a:bodyPr/>
        <a:lstStyle/>
        <a:p>
          <a:pPr>
            <a:buFontTx/>
            <a:buNone/>
          </a:pPr>
          <a:r>
            <a:rPr lang="fi-FI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Ettevõtja, kes omab kehtivat kaluri kalapüügiluba. </a:t>
          </a:r>
          <a:endParaRPr lang="en-US" sz="28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F87327-CDE3-4FEC-AD1C-203B10EF32D6}" type="parTrans" cxnId="{ECBF7DBC-F052-4132-8C15-4799B1875AC3}">
      <dgm:prSet/>
      <dgm:spPr/>
      <dgm:t>
        <a:bodyPr/>
        <a:lstStyle/>
        <a:p>
          <a:endParaRPr lang="en-US"/>
        </a:p>
      </dgm:t>
    </dgm:pt>
    <dgm:pt modelId="{4D042F18-BDCA-49EF-A6D2-E2AB71E4E74D}" type="sibTrans" cxnId="{ECBF7DBC-F052-4132-8C15-4799B1875AC3}">
      <dgm:prSet/>
      <dgm:spPr/>
      <dgm:t>
        <a:bodyPr/>
        <a:lstStyle/>
        <a:p>
          <a:endParaRPr lang="en-US"/>
        </a:p>
      </dgm:t>
    </dgm:pt>
    <dgm:pt modelId="{7F2B76E9-2104-46BE-9415-877052DEBB17}">
      <dgm:prSet custT="1"/>
      <dgm:spPr/>
      <dgm:t>
        <a:bodyPr/>
        <a:lstStyle/>
        <a:p>
          <a:pPr>
            <a:buFontTx/>
            <a:buNone/>
          </a:pPr>
          <a:r>
            <a:rPr lang="fi-FI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2. MTÜ või SA. </a:t>
          </a:r>
          <a:endParaRPr lang="en-US" sz="28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3A9B5C-2013-4743-B9F7-B6610AC181A7}" type="parTrans" cxnId="{B69DEC4E-90BE-4DC4-9C7F-B49C5449128B}">
      <dgm:prSet/>
      <dgm:spPr/>
      <dgm:t>
        <a:bodyPr/>
        <a:lstStyle/>
        <a:p>
          <a:endParaRPr lang="en-US"/>
        </a:p>
      </dgm:t>
    </dgm:pt>
    <dgm:pt modelId="{4DD96266-63E5-424A-B67A-4110C1F4D6A7}" type="sibTrans" cxnId="{B69DEC4E-90BE-4DC4-9C7F-B49C5449128B}">
      <dgm:prSet/>
      <dgm:spPr/>
      <dgm:t>
        <a:bodyPr/>
        <a:lstStyle/>
        <a:p>
          <a:endParaRPr lang="en-US"/>
        </a:p>
      </dgm:t>
    </dgm:pt>
    <dgm:pt modelId="{C65D852D-97BD-4902-920B-FC8E6CB627FB}">
      <dgm:prSet custT="1"/>
      <dgm:spPr/>
      <dgm:t>
        <a:bodyPr/>
        <a:lstStyle/>
        <a:p>
          <a:pPr>
            <a:buFontTx/>
            <a:buNone/>
          </a:pPr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Toetuse määr 50%.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1F27A1-A628-47D3-8A48-163EBD961704}" type="parTrans" cxnId="{A6BC8132-0692-48C5-86FD-B5EE18A1F890}">
      <dgm:prSet/>
      <dgm:spPr/>
      <dgm:t>
        <a:bodyPr/>
        <a:lstStyle/>
        <a:p>
          <a:endParaRPr lang="en-US"/>
        </a:p>
      </dgm:t>
    </dgm:pt>
    <dgm:pt modelId="{D1166C1F-F53C-4BA7-9167-65493750E55F}" type="sibTrans" cxnId="{A6BC8132-0692-48C5-86FD-B5EE18A1F890}">
      <dgm:prSet/>
      <dgm:spPr/>
      <dgm:t>
        <a:bodyPr/>
        <a:lstStyle/>
        <a:p>
          <a:endParaRPr lang="en-US"/>
        </a:p>
      </dgm:t>
    </dgm:pt>
    <dgm:pt modelId="{9886927B-2A4E-4BFE-AEE8-6F0238B7A4C7}">
      <dgm:prSet custT="1"/>
      <dgm:spPr/>
      <dgm:t>
        <a:bodyPr/>
        <a:lstStyle/>
        <a:p>
          <a:pPr>
            <a:buFontTx/>
            <a:buNone/>
          </a:pPr>
          <a:r>
            <a:rPr lang="fi-FI" sz="2800" dirty="0">
              <a:latin typeface="Arial" panose="020B0604020202020204" pitchFamily="34" charset="0"/>
              <a:cs typeface="Arial" panose="020B0604020202020204" pitchFamily="34" charset="0"/>
            </a:rPr>
            <a:t>Toetuse määr on 90%. 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7BF76E-43FD-4845-9C0E-F26040E75057}" type="parTrans" cxnId="{8861827D-1BA7-434E-AFC0-B3487FF54F40}">
      <dgm:prSet/>
      <dgm:spPr/>
      <dgm:t>
        <a:bodyPr/>
        <a:lstStyle/>
        <a:p>
          <a:endParaRPr lang="en-US"/>
        </a:p>
      </dgm:t>
    </dgm:pt>
    <dgm:pt modelId="{D184A12A-685A-4653-8A21-956261D78D52}" type="sibTrans" cxnId="{8861827D-1BA7-434E-AFC0-B3487FF54F40}">
      <dgm:prSet/>
      <dgm:spPr/>
      <dgm:t>
        <a:bodyPr/>
        <a:lstStyle/>
        <a:p>
          <a:endParaRPr lang="en-US"/>
        </a:p>
      </dgm:t>
    </dgm:pt>
    <dgm:pt modelId="{D2C8AD0B-3C7B-48B6-B261-2BB3B720C138}">
      <dgm:prSet custT="1"/>
      <dgm:spPr/>
      <dgm:t>
        <a:bodyPr/>
        <a:lstStyle/>
        <a:p>
          <a:pPr>
            <a:buFontTx/>
            <a:buNone/>
          </a:pPr>
          <a:r>
            <a:rPr lang="et-EE" sz="2800" dirty="0">
              <a:latin typeface="Arial" panose="020B0604020202020204" pitchFamily="34" charset="0"/>
              <a:cs typeface="Arial" panose="020B0604020202020204" pitchFamily="34" charset="0"/>
            </a:rPr>
            <a:t>T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egevuse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elluviimise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korral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toetatakse</a:t>
          </a:r>
          <a:r>
            <a: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koolitust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8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mille</a:t>
          </a:r>
          <a:r>
            <a: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on </a:t>
          </a:r>
          <a:r>
            <a:rPr lang="en-US" sz="28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läbi</a:t>
          </a:r>
          <a:r>
            <a: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viinud</a:t>
          </a:r>
          <a:r>
            <a: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täienduskoolitusasutuse</a:t>
          </a:r>
          <a:r>
            <a: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pidaja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täiskasvanute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koolituse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seaduse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tähenduses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5699574C-E9A1-46FB-9519-18AFA3330245}" type="parTrans" cxnId="{1580C900-74C5-4B7D-9B16-7BD98966633C}">
      <dgm:prSet/>
      <dgm:spPr/>
      <dgm:t>
        <a:bodyPr/>
        <a:lstStyle/>
        <a:p>
          <a:endParaRPr lang="en-US"/>
        </a:p>
      </dgm:t>
    </dgm:pt>
    <dgm:pt modelId="{E11F33E8-2508-461E-8BBD-AF08984D79EE}" type="sibTrans" cxnId="{1580C900-74C5-4B7D-9B16-7BD98966633C}">
      <dgm:prSet/>
      <dgm:spPr/>
      <dgm:t>
        <a:bodyPr/>
        <a:lstStyle/>
        <a:p>
          <a:endParaRPr lang="en-US"/>
        </a:p>
      </dgm:t>
    </dgm:pt>
    <dgm:pt modelId="{167F0DA6-3B72-4B69-B7E9-2896FCD9DA9E}">
      <dgm:prSet custT="1"/>
      <dgm:spPr/>
      <dgm:t>
        <a:bodyPr/>
        <a:lstStyle/>
        <a:p>
          <a:pPr>
            <a:buFontTx/>
            <a:buNone/>
          </a:pP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481C0B-2DA7-4883-B519-AA4C52864963}" type="parTrans" cxnId="{6A640C8C-0575-49C9-8FB3-99E333D35A5B}">
      <dgm:prSet/>
      <dgm:spPr/>
    </dgm:pt>
    <dgm:pt modelId="{DB1432AE-98A5-431F-BD09-E2CA74792E35}" type="sibTrans" cxnId="{6A640C8C-0575-49C9-8FB3-99E333D35A5B}">
      <dgm:prSet/>
      <dgm:spPr/>
    </dgm:pt>
    <dgm:pt modelId="{556FC160-F1B3-4A2F-B4CC-1BA07DBB0A2B}" type="pres">
      <dgm:prSet presAssocID="{A9F62323-A660-46A5-9BC5-CC86990B6457}" presName="linear" presStyleCnt="0">
        <dgm:presLayoutVars>
          <dgm:animLvl val="lvl"/>
          <dgm:resizeHandles val="exact"/>
        </dgm:presLayoutVars>
      </dgm:prSet>
      <dgm:spPr/>
    </dgm:pt>
    <dgm:pt modelId="{8A85221F-01C6-47C6-8C9A-08622E92A02D}" type="pres">
      <dgm:prSet presAssocID="{F62FCAA5-78E9-4FFB-9201-95874C048B15}" presName="parentText" presStyleLbl="node1" presStyleIdx="0" presStyleCnt="1" custScaleY="74157">
        <dgm:presLayoutVars>
          <dgm:chMax val="0"/>
          <dgm:bulletEnabled val="1"/>
        </dgm:presLayoutVars>
      </dgm:prSet>
      <dgm:spPr/>
    </dgm:pt>
    <dgm:pt modelId="{47C4FFA3-F860-480D-9F8E-A8D070C6D844}" type="pres">
      <dgm:prSet presAssocID="{F62FCAA5-78E9-4FFB-9201-95874C048B1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580C900-74C5-4B7D-9B16-7BD98966633C}" srcId="{F62FCAA5-78E9-4FFB-9201-95874C048B15}" destId="{D2C8AD0B-3C7B-48B6-B261-2BB3B720C138}" srcOrd="8" destOrd="0" parTransId="{5699574C-E9A1-46FB-9519-18AFA3330245}" sibTransId="{E11F33E8-2508-461E-8BBD-AF08984D79EE}"/>
    <dgm:cxn modelId="{F379F21C-D03F-4BC7-96D2-3D163DF426EE}" type="presOf" srcId="{8EA0E1CA-25DD-43B6-9BD3-3C16ED3CFC03}" destId="{47C4FFA3-F860-480D-9F8E-A8D070C6D844}" srcOrd="0" destOrd="1" presId="urn:microsoft.com/office/officeart/2005/8/layout/vList2"/>
    <dgm:cxn modelId="{6AB0E32E-371D-494C-B7E7-C465295894E8}" srcId="{F62FCAA5-78E9-4FFB-9201-95874C048B15}" destId="{2BEDD29E-DCF3-4AE3-84AA-9551EEC3FAB8}" srcOrd="0" destOrd="0" parTransId="{65E3A90B-634C-455D-B5FF-EA37085FE36E}" sibTransId="{D1FC4E14-0329-40D4-8B5B-EF95D6C9047C}"/>
    <dgm:cxn modelId="{A6BC8132-0692-48C5-86FD-B5EE18A1F890}" srcId="{F62FCAA5-78E9-4FFB-9201-95874C048B15}" destId="{C65D852D-97BD-4902-920B-FC8E6CB627FB}" srcOrd="4" destOrd="0" parTransId="{C41F27A1-A628-47D3-8A48-163EBD961704}" sibTransId="{D1166C1F-F53C-4BA7-9167-65493750E55F}"/>
    <dgm:cxn modelId="{CB9D415B-82FA-4D9C-9056-0A815AF6B780}" type="presOf" srcId="{D2C8AD0B-3C7B-48B6-B261-2BB3B720C138}" destId="{47C4FFA3-F860-480D-9F8E-A8D070C6D844}" srcOrd="0" destOrd="8" presId="urn:microsoft.com/office/officeart/2005/8/layout/vList2"/>
    <dgm:cxn modelId="{9F238461-EFA7-4DBA-B5AE-818E5FB13399}" srcId="{F62FCAA5-78E9-4FFB-9201-95874C048B15}" destId="{8EA0E1CA-25DD-43B6-9BD3-3C16ED3CFC03}" srcOrd="1" destOrd="0" parTransId="{8AB5B879-6F6C-435C-9F34-1FA9BFD598F0}" sibTransId="{D4DF7F10-3323-4992-90F5-A69568C8FC81}"/>
    <dgm:cxn modelId="{C71B0A44-05A1-415C-87AA-895DDE2AD143}" type="presOf" srcId="{F62FCAA5-78E9-4FFB-9201-95874C048B15}" destId="{8A85221F-01C6-47C6-8C9A-08622E92A02D}" srcOrd="0" destOrd="0" presId="urn:microsoft.com/office/officeart/2005/8/layout/vList2"/>
    <dgm:cxn modelId="{9C562267-EBB4-491E-8967-0AC359682B06}" type="presOf" srcId="{7F2B76E9-2104-46BE-9415-877052DEBB17}" destId="{47C4FFA3-F860-480D-9F8E-A8D070C6D844}" srcOrd="0" destOrd="5" presId="urn:microsoft.com/office/officeart/2005/8/layout/vList2"/>
    <dgm:cxn modelId="{B69DEC4E-90BE-4DC4-9C7F-B49C5449128B}" srcId="{F62FCAA5-78E9-4FFB-9201-95874C048B15}" destId="{7F2B76E9-2104-46BE-9415-877052DEBB17}" srcOrd="5" destOrd="0" parTransId="{503A9B5C-2013-4743-B9F7-B6610AC181A7}" sibTransId="{4DD96266-63E5-424A-B67A-4110C1F4D6A7}"/>
    <dgm:cxn modelId="{AB1F6854-69BD-4FED-82DF-BC52160CA1C3}" type="presOf" srcId="{8B8D9290-C206-4DD5-A097-43F5936324FA}" destId="{47C4FFA3-F860-480D-9F8E-A8D070C6D844}" srcOrd="0" destOrd="2" presId="urn:microsoft.com/office/officeart/2005/8/layout/vList2"/>
    <dgm:cxn modelId="{AC07B379-3CFA-42F1-8C8D-5EAC33DB4E2B}" type="presOf" srcId="{477D4870-5ACE-42B5-87C8-9C63973662BB}" destId="{47C4FFA3-F860-480D-9F8E-A8D070C6D844}" srcOrd="0" destOrd="3" presId="urn:microsoft.com/office/officeart/2005/8/layout/vList2"/>
    <dgm:cxn modelId="{8861827D-1BA7-434E-AFC0-B3487FF54F40}" srcId="{F62FCAA5-78E9-4FFB-9201-95874C048B15}" destId="{9886927B-2A4E-4BFE-AEE8-6F0238B7A4C7}" srcOrd="6" destOrd="0" parTransId="{477BF76E-43FD-4845-9C0E-F26040E75057}" sibTransId="{D184A12A-685A-4653-8A21-956261D78D52}"/>
    <dgm:cxn modelId="{109CB07D-FBE5-435F-8F56-2747A8C8CA5A}" type="presOf" srcId="{C65D852D-97BD-4902-920B-FC8E6CB627FB}" destId="{47C4FFA3-F860-480D-9F8E-A8D070C6D844}" srcOrd="0" destOrd="4" presId="urn:microsoft.com/office/officeart/2005/8/layout/vList2"/>
    <dgm:cxn modelId="{6A640C8C-0575-49C9-8FB3-99E333D35A5B}" srcId="{F62FCAA5-78E9-4FFB-9201-95874C048B15}" destId="{167F0DA6-3B72-4B69-B7E9-2896FCD9DA9E}" srcOrd="7" destOrd="0" parTransId="{E1481C0B-2DA7-4883-B519-AA4C52864963}" sibTransId="{DB1432AE-98A5-431F-BD09-E2CA74792E35}"/>
    <dgm:cxn modelId="{88AEC59B-6967-432A-80ED-117B54191347}" type="presOf" srcId="{167F0DA6-3B72-4B69-B7E9-2896FCD9DA9E}" destId="{47C4FFA3-F860-480D-9F8E-A8D070C6D844}" srcOrd="0" destOrd="7" presId="urn:microsoft.com/office/officeart/2005/8/layout/vList2"/>
    <dgm:cxn modelId="{8BD100A2-A7A0-4ED6-8E3A-6F844F6F66B9}" type="presOf" srcId="{A9F62323-A660-46A5-9BC5-CC86990B6457}" destId="{556FC160-F1B3-4A2F-B4CC-1BA07DBB0A2B}" srcOrd="0" destOrd="0" presId="urn:microsoft.com/office/officeart/2005/8/layout/vList2"/>
    <dgm:cxn modelId="{ECBF7DBC-F052-4132-8C15-4799B1875AC3}" srcId="{F62FCAA5-78E9-4FFB-9201-95874C048B15}" destId="{477D4870-5ACE-42B5-87C8-9C63973662BB}" srcOrd="3" destOrd="0" parTransId="{11F87327-CDE3-4FEC-AD1C-203B10EF32D6}" sibTransId="{4D042F18-BDCA-49EF-A6D2-E2AB71E4E74D}"/>
    <dgm:cxn modelId="{D264C4C5-1324-4774-8DF9-AFB82B769222}" type="presOf" srcId="{2BEDD29E-DCF3-4AE3-84AA-9551EEC3FAB8}" destId="{47C4FFA3-F860-480D-9F8E-A8D070C6D844}" srcOrd="0" destOrd="0" presId="urn:microsoft.com/office/officeart/2005/8/layout/vList2"/>
    <dgm:cxn modelId="{36061BDC-BC08-4E2E-B5C0-2787B98B8264}" type="presOf" srcId="{9886927B-2A4E-4BFE-AEE8-6F0238B7A4C7}" destId="{47C4FFA3-F860-480D-9F8E-A8D070C6D844}" srcOrd="0" destOrd="6" presId="urn:microsoft.com/office/officeart/2005/8/layout/vList2"/>
    <dgm:cxn modelId="{603536E5-021E-4E0D-9B88-3DC50C1545EB}" srcId="{F62FCAA5-78E9-4FFB-9201-95874C048B15}" destId="{8B8D9290-C206-4DD5-A097-43F5936324FA}" srcOrd="2" destOrd="0" parTransId="{818D15A9-4B94-4C9C-917F-4A1A379AF78D}" sibTransId="{C190F1A4-BD6D-48EF-9D48-E99E0C16FE5A}"/>
    <dgm:cxn modelId="{C3A77AFF-3EDE-42AF-AD9A-05EF9AF8BFE5}" srcId="{A9F62323-A660-46A5-9BC5-CC86990B6457}" destId="{F62FCAA5-78E9-4FFB-9201-95874C048B15}" srcOrd="0" destOrd="0" parTransId="{0E5FDE7D-91C1-4E4C-816C-FEBF6F5BA92D}" sibTransId="{23AF3AB1-68A5-40FE-8902-FBCBED0F84B9}"/>
    <dgm:cxn modelId="{B29A83B5-A169-4BFD-8EE7-193BD5A9B9A3}" type="presParOf" srcId="{556FC160-F1B3-4A2F-B4CC-1BA07DBB0A2B}" destId="{8A85221F-01C6-47C6-8C9A-08622E92A02D}" srcOrd="0" destOrd="0" presId="urn:microsoft.com/office/officeart/2005/8/layout/vList2"/>
    <dgm:cxn modelId="{1D480F54-2202-47C3-A789-676401E97213}" type="presParOf" srcId="{556FC160-F1B3-4A2F-B4CC-1BA07DBB0A2B}" destId="{47C4FFA3-F860-480D-9F8E-A8D070C6D8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5793A-F024-4209-92AE-A41FB8A9CD8D}">
      <dsp:nvSpPr>
        <dsp:cNvPr id="0" name=""/>
        <dsp:cNvSpPr/>
      </dsp:nvSpPr>
      <dsp:spPr>
        <a:xfrm>
          <a:off x="0" y="68468"/>
          <a:ext cx="11927700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300" b="1" kern="1200"/>
            <a:t>Vajalikud:</a:t>
          </a:r>
          <a:endParaRPr lang="en-US" sz="2300" kern="1200"/>
        </a:p>
      </dsp:txBody>
      <dsp:txXfrm>
        <a:off x="26930" y="95398"/>
        <a:ext cx="11873840" cy="497795"/>
      </dsp:txXfrm>
    </dsp:sp>
    <dsp:sp modelId="{014AE129-46EF-44EF-A50D-FEC0895E3B6A}">
      <dsp:nvSpPr>
        <dsp:cNvPr id="0" name=""/>
        <dsp:cNvSpPr/>
      </dsp:nvSpPr>
      <dsp:spPr>
        <a:xfrm>
          <a:off x="0" y="620123"/>
          <a:ext cx="11927700" cy="2951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704" tIns="35560" rIns="199136" bIns="355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t-EE" sz="2800" kern="1200" dirty="0">
              <a:latin typeface="Arial" panose="020B0604020202020204" pitchFamily="34" charset="0"/>
              <a:cs typeface="Arial" panose="020B0604020202020204" pitchFamily="34" charset="0"/>
            </a:rPr>
            <a:t>Regionaalministri 18. oktoobri 2023 määrus nr 69 „Perioodi 2021–2027 kogukonna juhitud kohaliku arengu toetus“ </a:t>
          </a:r>
          <a:r>
            <a:rPr lang="en-US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n-US" sz="2800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taotlejale</a:t>
          </a:r>
          <a:r>
            <a:rPr lang="en-US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osad</a:t>
          </a:r>
          <a:r>
            <a:rPr lang="en-US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7-9)</a:t>
          </a:r>
          <a:r>
            <a:rPr lang="et-EE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r>
            <a:rPr lang="et-EE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https://www.riigiteataja.ee/akt/119102023013</a:t>
          </a:r>
          <a:endParaRPr lang="en-US" sz="28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endParaRPr lang="en-US" sz="28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t-EE" sz="2800" kern="1200" dirty="0">
              <a:latin typeface="Arial" panose="020B0604020202020204" pitchFamily="34" charset="0"/>
              <a:cs typeface="Arial" panose="020B0604020202020204" pitchFamily="34" charset="0"/>
            </a:rPr>
            <a:t>Peipsi kalanduspiirkonna strateegia 2030; </a:t>
          </a: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PKAK </a:t>
          </a:r>
          <a:r>
            <a:rPr lang="fi-FI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projektitoetuste</a:t>
          </a: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taotluse</a:t>
          </a: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menetlemise</a:t>
          </a: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 ja </a:t>
          </a:r>
          <a:r>
            <a:rPr lang="fi-FI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hindamise</a:t>
          </a: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kord</a:t>
          </a:r>
          <a:r>
            <a:rPr lang="et-EE" sz="2800" kern="1200" dirty="0">
              <a:latin typeface="Arial" panose="020B0604020202020204" pitchFamily="34" charset="0"/>
              <a:cs typeface="Arial" panose="020B0604020202020204" pitchFamily="34" charset="0"/>
            </a:rPr>
            <a:t> ja teised vajalikud dokumendid: </a:t>
          </a:r>
          <a:r>
            <a:rPr lang="et-EE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https://pkak.ee/toetuse-taotlemine</a:t>
          </a:r>
          <a:endParaRPr lang="en-US" sz="28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620123"/>
        <a:ext cx="11927700" cy="2951820"/>
      </dsp:txXfrm>
    </dsp:sp>
    <dsp:sp modelId="{17637EA9-EE30-45DC-A500-0A53C85ED82A}">
      <dsp:nvSpPr>
        <dsp:cNvPr id="0" name=""/>
        <dsp:cNvSpPr/>
      </dsp:nvSpPr>
      <dsp:spPr>
        <a:xfrm>
          <a:off x="0" y="3571943"/>
          <a:ext cx="11927700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300" b="1" kern="1200"/>
            <a:t>Lisaks soovituslikud:</a:t>
          </a:r>
          <a:endParaRPr lang="en-US" sz="2300" kern="1200"/>
        </a:p>
      </dsp:txBody>
      <dsp:txXfrm>
        <a:off x="26930" y="3598873"/>
        <a:ext cx="11873840" cy="497795"/>
      </dsp:txXfrm>
    </dsp:sp>
    <dsp:sp modelId="{D076F996-F4E3-47A2-9227-584EDD95A577}">
      <dsp:nvSpPr>
        <dsp:cNvPr id="0" name=""/>
        <dsp:cNvSpPr/>
      </dsp:nvSpPr>
      <dsp:spPr>
        <a:xfrm>
          <a:off x="0" y="4123598"/>
          <a:ext cx="11927700" cy="1356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70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t-EE" sz="1800" kern="1200" dirty="0">
              <a:latin typeface="Arial" panose="020B0604020202020204" pitchFamily="34" charset="0"/>
              <a:cs typeface="Arial" panose="020B0604020202020204" pitchFamily="34" charset="0"/>
            </a:rPr>
            <a:t>Kalandusturu korraldamise seadus </a:t>
          </a:r>
          <a:r>
            <a:rPr lang="et-EE" sz="1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https://www.riigiteataja.ee/akt/126092023002</a:t>
          </a:r>
          <a:r>
            <a:rPr lang="et-EE" sz="1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endParaRPr lang="en-US" sz="18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t-EE" sz="1800" kern="1200" dirty="0">
              <a:latin typeface="Arial" panose="020B0604020202020204" pitchFamily="34" charset="0"/>
              <a:cs typeface="Arial" panose="020B0604020202020204" pitchFamily="34" charset="0"/>
            </a:rPr>
            <a:t>Euroopa parlamendi ja nõukogu määrus (EL) nr 2021/1139</a:t>
          </a:r>
          <a:r>
            <a:rPr lang="et-EE" sz="1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r>
            <a:rPr lang="et-EE" sz="1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https://eur-lex.europa.eu/legal-content/ET/TXT/PDF/?uri=CELEX:32021R1139</a:t>
          </a:r>
          <a:endParaRPr lang="en-US" sz="18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t-EE" sz="1800" kern="1200" dirty="0">
              <a:latin typeface="Arial" panose="020B0604020202020204" pitchFamily="34" charset="0"/>
              <a:cs typeface="Arial" panose="020B0604020202020204" pitchFamily="34" charset="0"/>
            </a:rPr>
            <a:t>ja Euroopa parlamendi ja nõukogu määrus (EL) nr 2021/1060 </a:t>
          </a:r>
          <a:r>
            <a:rPr lang="et-EE" sz="1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https://eur-lex.europa.eu/legal-content/ET/TXT/PDF/?uri=CELEX:32021R1060</a:t>
          </a:r>
          <a:r>
            <a:rPr lang="et-EE" sz="1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endParaRPr lang="en-US" sz="18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123598"/>
        <a:ext cx="11927700" cy="1356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221F-01C6-47C6-8C9A-08622E92A02D}">
      <dsp:nvSpPr>
        <dsp:cNvPr id="0" name=""/>
        <dsp:cNvSpPr/>
      </dsp:nvSpPr>
      <dsp:spPr>
        <a:xfrm>
          <a:off x="0" y="34239"/>
          <a:ext cx="11974286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3700" b="1" kern="1200"/>
            <a:t>Eesmärgid:</a:t>
          </a:r>
          <a:endParaRPr lang="en-US" sz="3700" kern="1200"/>
        </a:p>
      </dsp:txBody>
      <dsp:txXfrm>
        <a:off x="43321" y="77560"/>
        <a:ext cx="11887644" cy="800803"/>
      </dsp:txXfrm>
    </dsp:sp>
    <dsp:sp modelId="{47C4FFA3-F860-480D-9F8E-A8D070C6D844}">
      <dsp:nvSpPr>
        <dsp:cNvPr id="0" name=""/>
        <dsp:cNvSpPr/>
      </dsp:nvSpPr>
      <dsp:spPr>
        <a:xfrm>
          <a:off x="0" y="921684"/>
          <a:ext cx="11974286" cy="4671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184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t-EE" sz="2900" kern="1200" dirty="0">
              <a:latin typeface="Arial" panose="020B0604020202020204" pitchFamily="34" charset="0"/>
              <a:cs typeface="Arial" panose="020B0604020202020204" pitchFamily="34" charset="0"/>
            </a:rPr>
            <a:t>Töötlemistingimuste rajamine või parendamine kala nõuetekohaseks </a:t>
          </a:r>
          <a:r>
            <a:rPr lang="et-EE" sz="2900" kern="1200" dirty="0" err="1">
              <a:latin typeface="Arial" panose="020B0604020202020204" pitchFamily="34" charset="0"/>
              <a:cs typeface="Arial" panose="020B0604020202020204" pitchFamily="34" charset="0"/>
            </a:rPr>
            <a:t>väärindamiseks</a:t>
          </a:r>
          <a:r>
            <a:rPr lang="et-EE" sz="29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2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t-EE" sz="2900" kern="1200" dirty="0">
              <a:latin typeface="Arial" panose="020B0604020202020204" pitchFamily="34" charset="0"/>
              <a:cs typeface="Arial" panose="020B0604020202020204" pitchFamily="34" charset="0"/>
            </a:rPr>
            <a:t>Transporditingimuste parendamine ning turunduskohtade loomine või parendamine nii piirkonnas kui ka väljaspool piirkonda kala ja kalatoodete paremaks kättesaamiseks.</a:t>
          </a:r>
          <a:endParaRPr lang="en-US" sz="2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t-EE" sz="2900" kern="1200" dirty="0">
              <a:latin typeface="Arial" panose="020B0604020202020204" pitchFamily="34" charset="0"/>
              <a:cs typeface="Arial" panose="020B0604020202020204" pitchFamily="34" charset="0"/>
            </a:rPr>
            <a:t>Hoiustamistingimuste parendamine kala ja kalatoodete kvaliteedi parendamiseks.</a:t>
          </a:r>
          <a:endParaRPr lang="en-US" sz="2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t-EE" sz="2900" kern="1200" dirty="0">
              <a:latin typeface="Arial" panose="020B0604020202020204" pitchFamily="34" charset="0"/>
              <a:cs typeface="Arial" panose="020B0604020202020204" pitchFamily="34" charset="0"/>
            </a:rPr>
            <a:t>Tootearendused, tarkvarateenuste jms lahendite kasutuselevõtt ettevõtetes sissetuleku suurendamiseks.</a:t>
          </a:r>
          <a:endParaRPr lang="en-US" sz="2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t-EE" sz="2900" kern="1200" dirty="0">
              <a:latin typeface="Arial" panose="020B0604020202020204" pitchFamily="34" charset="0"/>
              <a:cs typeface="Arial" panose="020B0604020202020204" pitchFamily="34" charset="0"/>
            </a:rPr>
            <a:t>Süsinikuneutraalsete energiaallikate kasutuselevõtt kala töötlemiseks, hoiustamiseks ja turustamiseks</a:t>
          </a:r>
          <a:endParaRPr lang="en-US" sz="2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921684"/>
        <a:ext cx="11974286" cy="46719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221F-01C6-47C6-8C9A-08622E92A02D}">
      <dsp:nvSpPr>
        <dsp:cNvPr id="0" name=""/>
        <dsp:cNvSpPr/>
      </dsp:nvSpPr>
      <dsp:spPr>
        <a:xfrm>
          <a:off x="0" y="38799"/>
          <a:ext cx="11974286" cy="1007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4200" b="1" kern="1200"/>
            <a:t>Eesmärgid:</a:t>
          </a:r>
          <a:endParaRPr lang="en-US" sz="4200" kern="1200"/>
        </a:p>
      </dsp:txBody>
      <dsp:txXfrm>
        <a:off x="49176" y="87975"/>
        <a:ext cx="11875934" cy="909018"/>
      </dsp:txXfrm>
    </dsp:sp>
    <dsp:sp modelId="{47C4FFA3-F860-480D-9F8E-A8D070C6D844}">
      <dsp:nvSpPr>
        <dsp:cNvPr id="0" name=""/>
        <dsp:cNvSpPr/>
      </dsp:nvSpPr>
      <dsp:spPr>
        <a:xfrm>
          <a:off x="0" y="1046169"/>
          <a:ext cx="11974286" cy="434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184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3300" kern="1200" dirty="0">
              <a:latin typeface="Arial" panose="020B0604020202020204" pitchFamily="34" charset="0"/>
              <a:cs typeface="Arial" panose="020B0604020202020204" pitchFamily="34" charset="0"/>
            </a:rPr>
            <a:t>Piirkonna prioriteetsed kalasadamad on töö paremaks jätkamiseks varustatud kaasaegse taristu ja seadmetega.</a:t>
          </a:r>
          <a:endParaRPr lang="en-US" sz="3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3300" kern="1200" dirty="0">
              <a:latin typeface="Arial" panose="020B0604020202020204" pitchFamily="34" charset="0"/>
              <a:cs typeface="Arial" panose="020B0604020202020204" pitchFamily="34" charset="0"/>
            </a:rPr>
            <a:t>Kalasadama teenuste mitmekesistamine sadamate sissetulekute suurendamiseks.</a:t>
          </a:r>
          <a:endParaRPr lang="en-US" sz="3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Sadamate sissesõiduteede ja akvatooriumi setetest puhastamine/setete ladestumise vältimine sadamate edaspidiseks kasutamiseks.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Süsinikuneutraalsete energiaallikate kasutuselevõtt kalasadamate jooksevkulude vähendamiseks.</a:t>
          </a:r>
        </a:p>
      </dsp:txBody>
      <dsp:txXfrm>
        <a:off x="0" y="1046169"/>
        <a:ext cx="11974286" cy="4347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221F-01C6-47C6-8C9A-08622E92A02D}">
      <dsp:nvSpPr>
        <dsp:cNvPr id="0" name=""/>
        <dsp:cNvSpPr/>
      </dsp:nvSpPr>
      <dsp:spPr>
        <a:xfrm>
          <a:off x="0" y="59927"/>
          <a:ext cx="11974286" cy="1007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4200" b="1" kern="1200" dirty="0"/>
            <a:t>Eesmärk:</a:t>
          </a:r>
          <a:endParaRPr lang="en-US" sz="4200" kern="1200" dirty="0"/>
        </a:p>
      </dsp:txBody>
      <dsp:txXfrm>
        <a:off x="49176" y="109103"/>
        <a:ext cx="11875934" cy="909018"/>
      </dsp:txXfrm>
    </dsp:sp>
    <dsp:sp modelId="{47C4FFA3-F860-480D-9F8E-A8D070C6D844}">
      <dsp:nvSpPr>
        <dsp:cNvPr id="0" name=""/>
        <dsp:cNvSpPr/>
      </dsp:nvSpPr>
      <dsp:spPr>
        <a:xfrm>
          <a:off x="0" y="1067297"/>
          <a:ext cx="11974286" cy="4607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184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300" kern="1200" dirty="0" err="1">
              <a:latin typeface="Arial" panose="020B0604020202020204" pitchFamily="34" charset="0"/>
              <a:cs typeface="Arial" panose="020B0604020202020204" pitchFamily="34" charset="0"/>
            </a:rPr>
            <a:t>kalanduse</a:t>
          </a: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Arial" panose="020B0604020202020204" pitchFamily="34" charset="0"/>
              <a:cs typeface="Arial" panose="020B0604020202020204" pitchFamily="34" charset="0"/>
            </a:rPr>
            <a:t>mikroettevõtted</a:t>
          </a: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Arial" panose="020B0604020202020204" pitchFamily="34" charset="0"/>
              <a:cs typeface="Arial" panose="020B0604020202020204" pitchFamily="34" charset="0"/>
            </a:rPr>
            <a:t>mitmekesistavad</a:t>
          </a: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Arial" panose="020B0604020202020204" pitchFamily="34" charset="0"/>
              <a:cs typeface="Arial" panose="020B0604020202020204" pitchFamily="34" charset="0"/>
            </a:rPr>
            <a:t>oma</a:t>
          </a: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Arial" panose="020B0604020202020204" pitchFamily="34" charset="0"/>
              <a:cs typeface="Arial" panose="020B0604020202020204" pitchFamily="34" charset="0"/>
            </a:rPr>
            <a:t>tegevusi</a:t>
          </a: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Arial" panose="020B0604020202020204" pitchFamily="34" charset="0"/>
              <a:cs typeface="Arial" panose="020B0604020202020204" pitchFamily="34" charset="0"/>
            </a:rPr>
            <a:t>sissetuleku</a:t>
          </a: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300" kern="1200" dirty="0" err="1">
              <a:latin typeface="Arial" panose="020B0604020202020204" pitchFamily="34" charset="0"/>
              <a:cs typeface="Arial" panose="020B0604020202020204" pitchFamily="34" charset="0"/>
            </a:rPr>
            <a:t>suurendamiseks</a:t>
          </a:r>
          <a:r>
            <a:rPr lang="et-EE" sz="33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3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t-EE" sz="3300" b="1" kern="1200" dirty="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Taotlema saab tulla </a:t>
          </a:r>
          <a:r>
            <a:rPr lang="et-EE" sz="33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mikroettevõtja, kes omab kehtivat kaluri kalapüügiluba ja kes tegeleb </a:t>
          </a:r>
          <a:r>
            <a:rPr lang="et-EE" sz="3300" kern="1200" dirty="0">
              <a:solidFill>
                <a:srgbClr val="7030A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piisaval määral* </a:t>
          </a:r>
          <a:r>
            <a:rPr lang="et-EE" sz="33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majandustegevusega kalapüügi tegevusalal. </a:t>
          </a:r>
          <a:endParaRPr lang="en-US" sz="33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t-EE" sz="3300" kern="12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Toetuse määr on 50%</a:t>
          </a:r>
          <a:endParaRPr lang="en-US" sz="3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3300" kern="1200" dirty="0"/>
        </a:p>
      </dsp:txBody>
      <dsp:txXfrm>
        <a:off x="0" y="1067297"/>
        <a:ext cx="11974286" cy="46078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221F-01C6-47C6-8C9A-08622E92A02D}">
      <dsp:nvSpPr>
        <dsp:cNvPr id="0" name=""/>
        <dsp:cNvSpPr/>
      </dsp:nvSpPr>
      <dsp:spPr>
        <a:xfrm>
          <a:off x="0" y="7480"/>
          <a:ext cx="11974286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3300" b="1" kern="1200"/>
            <a:t>Eesmärgid:</a:t>
          </a:r>
          <a:endParaRPr lang="en-US" sz="3300" kern="1200"/>
        </a:p>
      </dsp:txBody>
      <dsp:txXfrm>
        <a:off x="38638" y="46118"/>
        <a:ext cx="11897010" cy="714229"/>
      </dsp:txXfrm>
    </dsp:sp>
    <dsp:sp modelId="{47C4FFA3-F860-480D-9F8E-A8D070C6D844}">
      <dsp:nvSpPr>
        <dsp:cNvPr id="0" name=""/>
        <dsp:cNvSpPr/>
      </dsp:nvSpPr>
      <dsp:spPr>
        <a:xfrm>
          <a:off x="0" y="798985"/>
          <a:ext cx="11974286" cy="519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18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Vee- ja kaldaaladelt prügi koristus keskkonna parendamiseks.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Koelmualade ja kala rändeteede puhastamine/ avamine, soodustamaks kalavarude looduslikku taastumist.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Keskkonnaalased koolitused üleüldise keskkonna-teadlikkuse tõstmiseks.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Uuringud, mis annavad sisendi looduskeskkonna, sh kalavaru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parendamiseks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t-EE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töid </a:t>
          </a:r>
          <a:r>
            <a:rPr lang="en-US" sz="2800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võib</a:t>
          </a:r>
          <a:r>
            <a:rPr lang="en-US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te</a:t>
          </a:r>
          <a:r>
            <a:rPr lang="et-EE" sz="2800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llida</a:t>
          </a:r>
          <a:r>
            <a:rPr lang="en-US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evalveeritud teadus- ja </a:t>
          </a:r>
          <a:r>
            <a:rPr lang="en-US" sz="2800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arendusasutus</a:t>
          </a:r>
          <a:r>
            <a:rPr lang="et-EE" sz="2800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elt</a:t>
          </a:r>
          <a:r>
            <a:rPr lang="en-US" sz="28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).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en-US" sz="11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t-EE" sz="2800" kern="1200" dirty="0">
              <a:latin typeface="Arial" panose="020B0604020202020204" pitchFamily="34" charset="0"/>
              <a:cs typeface="Arial" panose="020B0604020202020204" pitchFamily="34" charset="0"/>
            </a:rPr>
            <a:t>Taotlema saab tulla </a:t>
          </a:r>
          <a:r>
            <a:rPr lang="et-EE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KOV või KOV asutus ning MTÜ/SA kelle põhikirjaline eesmärk on seotud kalavarude kaitse või looduskeskkonna parendamisega</a:t>
          </a:r>
          <a:r>
            <a:rPr lang="et-EE" sz="2800" kern="1200" dirty="0">
              <a:latin typeface="Arial" panose="020B0604020202020204" pitchFamily="34" charset="0"/>
              <a:cs typeface="Arial" panose="020B0604020202020204" pitchFamily="34" charset="0"/>
            </a:rPr>
            <a:t>. Toetuse määr 100%.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600" kern="1200" dirty="0"/>
        </a:p>
      </dsp:txBody>
      <dsp:txXfrm>
        <a:off x="0" y="798985"/>
        <a:ext cx="11974286" cy="51915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221F-01C6-47C6-8C9A-08622E92A02D}">
      <dsp:nvSpPr>
        <dsp:cNvPr id="0" name=""/>
        <dsp:cNvSpPr/>
      </dsp:nvSpPr>
      <dsp:spPr>
        <a:xfrm>
          <a:off x="0" y="7098"/>
          <a:ext cx="11974286" cy="6225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600" b="1" kern="1200"/>
            <a:t>Eesmärgid:</a:t>
          </a:r>
          <a:endParaRPr lang="en-US" sz="2600" kern="1200"/>
        </a:p>
      </dsp:txBody>
      <dsp:txXfrm>
        <a:off x="30389" y="37487"/>
        <a:ext cx="11913508" cy="561751"/>
      </dsp:txXfrm>
    </dsp:sp>
    <dsp:sp modelId="{47C4FFA3-F860-480D-9F8E-A8D070C6D844}">
      <dsp:nvSpPr>
        <dsp:cNvPr id="0" name=""/>
        <dsp:cNvSpPr/>
      </dsp:nvSpPr>
      <dsp:spPr>
        <a:xfrm>
          <a:off x="0" y="629628"/>
          <a:ext cx="11974286" cy="5361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18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Rannaalade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, vee ja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kalandusega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seotud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avaliku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taristu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arendamine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kohalike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elanike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heaolu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ning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turismi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- ja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rekreatsioonivajaduste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rahuldamiseks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sh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süsinikuneutraalsete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energiaallikate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kasutuselevõtt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400" kern="1200" dirty="0">
              <a:latin typeface="Arial" panose="020B0604020202020204" pitchFamily="34" charset="0"/>
              <a:cs typeface="Arial" panose="020B0604020202020204" pitchFamily="34" charset="0"/>
            </a:rPr>
            <a:t>Ajalooliste lautrikohtade taastamine ja nendele ligipääsetavuse tagamine kalanduskultuuri tutvustamiseks</a:t>
          </a:r>
          <a:r>
            <a:rPr lang="et-EE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t-EE" sz="24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(taotleja saab olla KOV)</a:t>
          </a:r>
          <a:r>
            <a:rPr lang="fi-FI" sz="24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Kohalike ja piirkonnaüleste ürituste ning koolituste ja laagrite korraldamine, infokandjate väljaandmine jms tegevused kalanduse ja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rannakultuuri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tutvustamiseks</a:t>
          </a:r>
          <a:r>
            <a:rPr lang="et-EE" sz="24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en-US" sz="20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t-EE" sz="2800" kern="1200" dirty="0">
              <a:latin typeface="Arial" panose="020B0604020202020204" pitchFamily="34" charset="0"/>
              <a:cs typeface="Arial" panose="020B0604020202020204" pitchFamily="34" charset="0"/>
            </a:rPr>
            <a:t>Taotlema saab tulla </a:t>
          </a:r>
          <a:r>
            <a:rPr lang="et-EE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KOV või KOV asutus ning MTÜ/SA</a:t>
          </a:r>
          <a:r>
            <a:rPr lang="et-EE" sz="2800" kern="1200" dirty="0">
              <a:latin typeface="Arial" panose="020B0604020202020204" pitchFamily="34" charset="0"/>
              <a:cs typeface="Arial" panose="020B0604020202020204" pitchFamily="34" charset="0"/>
            </a:rPr>
            <a:t>. Toetuse määr 90%.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t-EE" sz="2000" kern="1200" dirty="0">
              <a:latin typeface="Arial" panose="020B0604020202020204" pitchFamily="34" charset="0"/>
              <a:cs typeface="Arial" panose="020B0604020202020204" pitchFamily="34" charset="0"/>
            </a:rPr>
            <a:t>Ürituste puhul loetakse kogu üritust ühe eesmärgi täitmiseks ja kulude jaotamine ei ole lubatud (kui </a:t>
          </a:r>
          <a:r>
            <a:rPr lang="et-EE" sz="2000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kogu ürituse maksumus üle 5000 €, peab olema kõigile kuludele 3 hinnapakkumist</a:t>
          </a:r>
          <a:r>
            <a:rPr lang="et-EE" sz="2000" kern="120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t-EE" sz="2000" kern="1200" dirty="0">
              <a:latin typeface="Arial" panose="020B0604020202020204" pitchFamily="34" charset="0"/>
              <a:cs typeface="Arial" panose="020B0604020202020204" pitchFamily="34" charset="0"/>
            </a:rPr>
            <a:t>T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oetuse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abil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soetatud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ehitatud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või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renoveeritud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vara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t-EE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peab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olema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avalikkusele</a:t>
          </a:r>
          <a:r>
            <a:rPr lang="et-EE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tasuta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kasutamiseks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kättesaadav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vähemalt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t-EE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aasta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jooksul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arvates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PRIA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poolt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viimase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toetusosa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maksmisest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t-EE" sz="2000" kern="1200" dirty="0"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tasulise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meelelahutusürituse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puhul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0" y="629628"/>
        <a:ext cx="11974286" cy="53613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221F-01C6-47C6-8C9A-08622E92A02D}">
      <dsp:nvSpPr>
        <dsp:cNvPr id="0" name=""/>
        <dsp:cNvSpPr/>
      </dsp:nvSpPr>
      <dsp:spPr>
        <a:xfrm>
          <a:off x="0" y="17295"/>
          <a:ext cx="11974286" cy="747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3100" b="1" kern="1200" dirty="0"/>
            <a:t>Eesmärk:</a:t>
          </a:r>
          <a:endParaRPr lang="en-US" sz="3100" kern="1200" dirty="0"/>
        </a:p>
      </dsp:txBody>
      <dsp:txXfrm>
        <a:off x="36467" y="53762"/>
        <a:ext cx="11901352" cy="674101"/>
      </dsp:txXfrm>
    </dsp:sp>
    <dsp:sp modelId="{47C4FFA3-F860-480D-9F8E-A8D070C6D844}">
      <dsp:nvSpPr>
        <dsp:cNvPr id="0" name=""/>
        <dsp:cNvSpPr/>
      </dsp:nvSpPr>
      <dsp:spPr>
        <a:xfrm>
          <a:off x="0" y="764331"/>
          <a:ext cx="11974286" cy="521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018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koolitused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sh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õppereisid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kalandusettevõtjate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/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kalurite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teadmiste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ja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oskuste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tõstmiseks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t-EE" sz="2800" b="1" kern="1200" dirty="0">
              <a:latin typeface="Arial" panose="020B0604020202020204" pitchFamily="34" charset="0"/>
              <a:cs typeface="Arial" panose="020B0604020202020204" pitchFamily="34" charset="0"/>
            </a:rPr>
            <a:t>Taotlema saab tulla:</a:t>
          </a:r>
          <a:endParaRPr lang="en-US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i-FI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Ettevõtja, kes omab kehtivat kaluri kalapüügiluba. </a:t>
          </a:r>
          <a:endParaRPr lang="en-US" sz="28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Toetuse määr 50%.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i-FI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2. MTÜ või SA. </a:t>
          </a:r>
          <a:endParaRPr lang="en-US" sz="2800" kern="1200" dirty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fi-FI" sz="2800" kern="1200" dirty="0">
              <a:latin typeface="Arial" panose="020B0604020202020204" pitchFamily="34" charset="0"/>
              <a:cs typeface="Arial" panose="020B0604020202020204" pitchFamily="34" charset="0"/>
            </a:rPr>
            <a:t>Toetuse määr on 90%. 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t-EE" sz="2800" kern="1200" dirty="0">
              <a:latin typeface="Arial" panose="020B0604020202020204" pitchFamily="34" charset="0"/>
              <a:cs typeface="Arial" panose="020B0604020202020204" pitchFamily="34" charset="0"/>
            </a:rPr>
            <a:t>T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egevuse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elluviimise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korral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toetatakse</a:t>
          </a:r>
          <a:r>
            <a:rPr lang="en-US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koolitust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8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mille</a:t>
          </a:r>
          <a:r>
            <a:rPr lang="en-US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on </a:t>
          </a:r>
          <a:r>
            <a:rPr lang="en-US" sz="28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läbi</a:t>
          </a:r>
          <a:r>
            <a:rPr lang="en-US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viinud</a:t>
          </a:r>
          <a:r>
            <a:rPr lang="en-US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täienduskoolitusasutuse</a:t>
          </a:r>
          <a:r>
            <a:rPr lang="en-US" sz="28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pidaja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täiskasvanute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koolituse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seaduse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tähenduses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0" y="764331"/>
        <a:ext cx="11974286" cy="521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350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19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5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3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3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483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458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73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12/8/2025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0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8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.ee/et/avasta-statistikat/valdkonnad/heaolu/sotsiaalne-torjutus-ja-vaesus/arvestuslik-elatusmiinimum" TargetMode="External"/><Relationship Id="rId2" Type="http://schemas.openxmlformats.org/officeDocument/2006/relationships/hyperlink" Target="https://pta.agri.ee/ettevotjale-tootjale-ja-turustajale/kutseline-kalapuu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pkak.ee/toetuse-taotlemine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gri.ee/euroopa-merendus-kalandus-ja-vesiviljelusfond-2021-2027#sumboolika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ria.ee" TargetMode="External"/><Relationship Id="rId2" Type="http://schemas.openxmlformats.org/officeDocument/2006/relationships/hyperlink" Target="https://epria.pria.ee/login/#/logi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ersti@pkak.e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t-EE" dirty="0">
                <a:latin typeface="Arial"/>
                <a:cs typeface="Arial"/>
              </a:rPr>
              <a:t>Perioodi 2021–2027 kogukonna juhitud kohaliku arengu toetus</a:t>
            </a:r>
          </a:p>
        </p:txBody>
      </p:sp>
      <p:sp>
        <p:nvSpPr>
          <p:cNvPr id="7" name="Sisu kohatäide 6">
            <a:extLst>
              <a:ext uri="{FF2B5EF4-FFF2-40B4-BE49-F238E27FC236}">
                <a16:creationId xmlns:a16="http://schemas.microsoft.com/office/drawing/2014/main" id="{347B861F-0C7F-93F3-D4F2-328BD14BF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49" y="882652"/>
            <a:ext cx="6394937" cy="1867322"/>
          </a:xfrm>
        </p:spPr>
        <p:txBody>
          <a:bodyPr/>
          <a:lstStyle/>
          <a:p>
            <a:pPr marL="0" indent="0" algn="ctr">
              <a:buNone/>
            </a:pPr>
            <a:r>
              <a:rPr lang="et-EE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Arial Black" panose="020B0A04020102020204" pitchFamily="34" charset="0"/>
              </a:rPr>
              <a:t>Projektide taotlemisest 2026</a:t>
            </a:r>
          </a:p>
        </p:txBody>
      </p:sp>
      <p:sp>
        <p:nvSpPr>
          <p:cNvPr id="8" name="Teksti kohatäide 7">
            <a:extLst>
              <a:ext uri="{FF2B5EF4-FFF2-40B4-BE49-F238E27FC236}">
                <a16:creationId xmlns:a16="http://schemas.microsoft.com/office/drawing/2014/main" id="{1E32CA14-1733-EF4F-38DB-1876EA78C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t-EE" dirty="0"/>
              <a:t>Peipsi Kalanduspiirkonna Arendajate Kogu (PKAK)</a:t>
            </a:r>
          </a:p>
        </p:txBody>
      </p:sp>
      <p:pic>
        <p:nvPicPr>
          <p:cNvPr id="5" name="Pilt 4" descr="Pilt, millel on kujutatud tekst, logo, Font, Elektrisinine&#10;&#10;Kirjeldus on genereeritud automaatselt">
            <a:extLst>
              <a:ext uri="{FF2B5EF4-FFF2-40B4-BE49-F238E27FC236}">
                <a16:creationId xmlns:a16="http://schemas.microsoft.com/office/drawing/2014/main" id="{F841E1DD-D88B-21CA-0CB6-05C38CEDB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627" y="3419912"/>
            <a:ext cx="7220373" cy="3438088"/>
          </a:xfrm>
          <a:prstGeom prst="rect">
            <a:avLst/>
          </a:prstGeom>
        </p:spPr>
      </p:pic>
      <p:pic>
        <p:nvPicPr>
          <p:cNvPr id="6" name="Pilt 5" descr="Pilt, millel on kujutatud Värvikus, Graafika, vektorgraafika&#10;&#10;Kirjeldus on genereeritud automaatselt">
            <a:extLst>
              <a:ext uri="{FF2B5EF4-FFF2-40B4-BE49-F238E27FC236}">
                <a16:creationId xmlns:a16="http://schemas.microsoft.com/office/drawing/2014/main" id="{CC612E0A-D09F-E530-22A6-5674F032C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451" y="4142682"/>
            <a:ext cx="3187500" cy="172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2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29C16DA-CCDF-C8E3-FEB1-9B7405FE5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254041"/>
            <a:ext cx="10213200" cy="1112836"/>
          </a:xfrm>
        </p:spPr>
        <p:txBody>
          <a:bodyPr/>
          <a:lstStyle/>
          <a:p>
            <a:r>
              <a:rPr lang="et-EE" dirty="0">
                <a:latin typeface="Arial Black" panose="020B0A04020102020204" pitchFamily="34" charset="0"/>
              </a:rPr>
              <a:t>2026 aasta eelarve ja voorude ajad</a:t>
            </a:r>
          </a:p>
        </p:txBody>
      </p:sp>
      <p:graphicFrame>
        <p:nvGraphicFramePr>
          <p:cNvPr id="4" name="Sisu kohatäide 3">
            <a:extLst>
              <a:ext uri="{FF2B5EF4-FFF2-40B4-BE49-F238E27FC236}">
                <a16:creationId xmlns:a16="http://schemas.microsoft.com/office/drawing/2014/main" id="{41698EBD-6D39-855F-3713-882805FE47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878504"/>
              </p:ext>
            </p:extLst>
          </p:nvPr>
        </p:nvGraphicFramePr>
        <p:xfrm>
          <a:off x="743414" y="2165127"/>
          <a:ext cx="10117873" cy="3493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76479">
                  <a:extLst>
                    <a:ext uri="{9D8B030D-6E8A-4147-A177-3AD203B41FA5}">
                      <a16:colId xmlns:a16="http://schemas.microsoft.com/office/drawing/2014/main" val="1192126682"/>
                    </a:ext>
                  </a:extLst>
                </a:gridCol>
                <a:gridCol w="2472267">
                  <a:extLst>
                    <a:ext uri="{9D8B030D-6E8A-4147-A177-3AD203B41FA5}">
                      <a16:colId xmlns:a16="http://schemas.microsoft.com/office/drawing/2014/main" val="3993143767"/>
                    </a:ext>
                  </a:extLst>
                </a:gridCol>
                <a:gridCol w="2469127">
                  <a:extLst>
                    <a:ext uri="{9D8B030D-6E8A-4147-A177-3AD203B41FA5}">
                      <a16:colId xmlns:a16="http://schemas.microsoft.com/office/drawing/2014/main" val="1428922428"/>
                    </a:ext>
                  </a:extLst>
                </a:gridCol>
              </a:tblGrid>
              <a:tr h="733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400" kern="100" dirty="0">
                          <a:effectLst/>
                          <a:latin typeface="Arial Black" panose="020B0A040201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Tegevussuund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400" kern="100" dirty="0">
                          <a:effectLst/>
                          <a:latin typeface="Arial Black" panose="020B0A04020102020204" pitchFamily="34" charset="0"/>
                        </a:rPr>
                        <a:t>4. voor - 28. jaanuar-10. veebruar (kuni kl 15.00) 2026</a:t>
                      </a:r>
                      <a:endParaRPr lang="et-EE" sz="1400" kern="100" dirty="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400" kern="100" dirty="0">
                          <a:effectLst/>
                          <a:latin typeface="Arial Black" panose="020B0A04020102020204" pitchFamily="34" charset="0"/>
                        </a:rPr>
                        <a:t>5. voor - 21. august -    2. september (kuni kl 15.00) 2026</a:t>
                      </a:r>
                      <a:endParaRPr lang="et-EE" sz="1400" kern="100" dirty="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2180980"/>
                  </a:ext>
                </a:extLst>
              </a:tr>
              <a:tr h="429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1. Vee-elusressursside väärindamine ja otseturustamine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450 193,84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4. vooru jääk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1629169"/>
                  </a:ext>
                </a:extLst>
              </a:tr>
              <a:tr h="4464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2. Sadamate taristu parendamine ja pakutavate teenuste mitmekesistamine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387 379,82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 dirty="0">
                          <a:effectLst/>
                          <a:latin typeface="Arial Black" panose="020B0A04020102020204" pitchFamily="34" charset="0"/>
                        </a:rPr>
                        <a:t>4. vooru jääk</a:t>
                      </a:r>
                      <a:endParaRPr lang="et-EE" sz="1200" kern="100" dirty="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8543818"/>
                  </a:ext>
                </a:extLst>
              </a:tr>
              <a:tr h="483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3. Majandustegevuste mitmekesistamine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143 267,70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4. vooru jääk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525643"/>
                  </a:ext>
                </a:extLst>
              </a:tr>
              <a:tr h="483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4. Looduskeskkonna tingimuste parendamine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154 381,07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4. vooru jääk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2786015"/>
                  </a:ext>
                </a:extLst>
              </a:tr>
              <a:tr h="43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 dirty="0">
                          <a:effectLst/>
                          <a:latin typeface="Arial Black" panose="020B0A04020102020204" pitchFamily="34" charset="0"/>
                        </a:rPr>
                        <a:t>5. Kalandus- ja merendustraditsioonide edendamine</a:t>
                      </a:r>
                      <a:endParaRPr lang="et-EE" sz="1200" kern="100" dirty="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428 869,75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300 000,00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3570090"/>
                  </a:ext>
                </a:extLst>
              </a:tr>
              <a:tr h="483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6. Kalurite teadmiste ja oskuste edendamine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>
                          <a:effectLst/>
                          <a:latin typeface="Arial Black" panose="020B0A04020102020204" pitchFamily="34" charset="0"/>
                        </a:rPr>
                        <a:t>76 613,21</a:t>
                      </a:r>
                      <a:endParaRPr lang="et-EE" sz="1200" kern="10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200" kern="100" dirty="0">
                          <a:effectLst/>
                          <a:latin typeface="Arial Black" panose="020B0A04020102020204" pitchFamily="34" charset="0"/>
                        </a:rPr>
                        <a:t>4. vooru jääk</a:t>
                      </a:r>
                      <a:endParaRPr lang="et-EE" sz="1200" kern="100" dirty="0">
                        <a:effectLst/>
                        <a:latin typeface="Arial Black" panose="020B0A040201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7412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59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9632561-8416-917B-35D1-3807B9820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000" y="500"/>
            <a:ext cx="6696000" cy="772418"/>
          </a:xfrm>
        </p:spPr>
        <p:txBody>
          <a:bodyPr wrap="square" anchor="b">
            <a:normAutofit/>
          </a:bodyPr>
          <a:lstStyle/>
          <a:p>
            <a:pPr algn="ctr"/>
            <a:r>
              <a:rPr lang="et-EE" b="1" dirty="0">
                <a:latin typeface="Arial"/>
                <a:cs typeface="Arial"/>
              </a:rPr>
              <a:t>Dokumendid tutvumiseks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3B9D3A-F8F6-4354-8088-6E520C2A6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6000" y="194300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Sisu kohatäide 5">
            <a:extLst>
              <a:ext uri="{FF2B5EF4-FFF2-40B4-BE49-F238E27FC236}">
                <a16:creationId xmlns:a16="http://schemas.microsoft.com/office/drawing/2014/main" id="{4A43D701-11C5-69BD-F50E-C8A574D254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081214"/>
              </p:ext>
            </p:extLst>
          </p:nvPr>
        </p:nvGraphicFramePr>
        <p:xfrm>
          <a:off x="-1200" y="1000125"/>
          <a:ext cx="11927700" cy="5548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3735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028E3B2-9369-7869-8616-5D55053D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76200"/>
            <a:ext cx="11974286" cy="957943"/>
          </a:xfrm>
        </p:spPr>
        <p:txBody>
          <a:bodyPr>
            <a:noAutofit/>
          </a:bodyPr>
          <a:lstStyle/>
          <a:p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Tegevussuund 1. Vee-elusressursside väärindamine ja otseturustamine</a:t>
            </a:r>
            <a:endParaRPr lang="et-E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Sisu kohatäide 2">
            <a:extLst>
              <a:ext uri="{FF2B5EF4-FFF2-40B4-BE49-F238E27FC236}">
                <a16:creationId xmlns:a16="http://schemas.microsoft.com/office/drawing/2014/main" id="{B922EAB6-2274-DED1-55A6-EE1ACD0EE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289130"/>
              </p:ext>
            </p:extLst>
          </p:nvPr>
        </p:nvGraphicFramePr>
        <p:xfrm>
          <a:off x="97971" y="1034143"/>
          <a:ext cx="11974286" cy="5627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7407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2736AC1-96EE-9EE1-30E9-EF0367DD0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30629"/>
            <a:ext cx="11898086" cy="707571"/>
          </a:xfrm>
        </p:spPr>
        <p:txBody>
          <a:bodyPr/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1. tegevussuunas saab taotlema tulla: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9238040D-B4A0-71A3-8403-C3C5225C8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925286"/>
            <a:ext cx="11811000" cy="5802085"/>
          </a:xfrm>
        </p:spPr>
        <p:txBody>
          <a:bodyPr>
            <a:normAutofit/>
          </a:bodyPr>
          <a:lstStyle/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Mikroettevõtja, kes omab kehtivat kaluri kalapüügiluba.</a:t>
            </a:r>
          </a:p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Toetuse määr on 70%, kui tegeleb väikesemahulise rannapüügiga; 50% kui omab kehtivat kaluri kalapüügiluba, millele on kantud veetavad püügivahendid.</a:t>
            </a:r>
          </a:p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Tulundusühistu, kelle liikmeteks on vähemalt viis punktis 1 nimetatud ettevõtjat. </a:t>
            </a: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Toetuse määr on 80%.</a:t>
            </a:r>
            <a:endParaRPr lang="et-EE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>
              <a:lnSpc>
                <a:spcPct val="100000"/>
              </a:lnSpc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8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just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i="1" dirty="0">
                <a:latin typeface="Arial" panose="020B0604020202020204" pitchFamily="34" charset="0"/>
                <a:cs typeface="Arial" panose="020B0604020202020204" pitchFamily="34" charset="0"/>
              </a:rPr>
              <a:t>Väikesemahuline rannapüük (EL) 2021/1139 artikli 2 lõike 2 punkti 14 alapunkti a tähenduses – kalapüük mere- ja sisevee kalalaevadega, mille üldpikkus on alla 12 meetri </a:t>
            </a:r>
            <a:r>
              <a:rPr lang="et-EE" sz="28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(taotlusele lisada laeva omamise/kasutamise dokumendid)</a:t>
            </a:r>
            <a:r>
              <a:rPr lang="et-EE" sz="2800" i="1" dirty="0">
                <a:latin typeface="Arial" panose="020B0604020202020204" pitchFamily="34" charset="0"/>
                <a:cs typeface="Arial" panose="020B0604020202020204" pitchFamily="34" charset="0"/>
              </a:rPr>
              <a:t> ja mis ei kasuta veetavaid püügivahendeid.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5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028E3B2-9369-7869-8616-5D55053D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1"/>
            <a:ext cx="11974286" cy="1110342"/>
          </a:xfrm>
        </p:spPr>
        <p:txBody>
          <a:bodyPr>
            <a:normAutofit/>
          </a:bodyPr>
          <a:lstStyle/>
          <a:p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Tegevussuund 2. Sadamate taristu parendamine ja pakutavate teenuste mitmekesistamine</a:t>
            </a:r>
            <a:endParaRPr lang="et-E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Sisu kohatäide 2">
            <a:extLst>
              <a:ext uri="{FF2B5EF4-FFF2-40B4-BE49-F238E27FC236}">
                <a16:creationId xmlns:a16="http://schemas.microsoft.com/office/drawing/2014/main" id="{B922EAB6-2274-DED1-55A6-EE1ACD0EE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578069"/>
              </p:ext>
            </p:extLst>
          </p:nvPr>
        </p:nvGraphicFramePr>
        <p:xfrm>
          <a:off x="97971" y="1230086"/>
          <a:ext cx="11974286" cy="5431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7202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2736AC1-96EE-9EE1-30E9-EF0367DD0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30629"/>
            <a:ext cx="11898086" cy="707571"/>
          </a:xfrm>
        </p:spPr>
        <p:txBody>
          <a:bodyPr/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2. tegevussuunas saab taotlema tulla: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9238040D-B4A0-71A3-8403-C3C5225C8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925286"/>
            <a:ext cx="11811000" cy="5802085"/>
          </a:xfrm>
        </p:spPr>
        <p:txBody>
          <a:bodyPr>
            <a:normAutofit fontScale="92500" lnSpcReduction="20000"/>
          </a:bodyPr>
          <a:lstStyle/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Strateegias 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tabelis 17 ja lisas 1 toodud </a:t>
            </a:r>
            <a:r>
              <a:rPr kumimoji="0" lang="et-EE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kalasadama pidaja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kes on kas:</a:t>
            </a:r>
          </a:p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514350" marR="0" lvl="0" indent="-51435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AutoNum type="arabicPeriod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ettevõtja, kes omab kehtivat kaluri kalapüügiluba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3333CC">
                    <a:lumMod val="50000"/>
                  </a:srgb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 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Toetuse määr on 50%. </a:t>
            </a:r>
          </a:p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2. MTÜ või SA kelle põhikirjaline eesmärk on seotud kalandussektori tegevuste edendamisega.  MTÜ liikmetest vähemalt 50% on punktis 1 nimetatud ettevõtjad. SA juhatuse või nõukogu liikmetest vähemalt 50% on punktis 1 nimetatud ettevõtete seaduslikud esindajad või </a:t>
            </a:r>
            <a:r>
              <a:rPr kumimoji="0" lang="et-E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FIEd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kes omavad kehtivat kaluri kalapüügiluba. 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Toetuse määr on 80%.</a:t>
            </a:r>
          </a:p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kern="0" spc="0" dirty="0">
                <a:solidFill>
                  <a:schemeClr val="accent1">
                    <a:lumMod val="75000"/>
                  </a:schemeClr>
                </a:solidFill>
                <a:latin typeface="Arial"/>
                <a:ea typeface="Arial Unicode MS" pitchFamily="34" charset="-128"/>
              </a:rPr>
              <a:t>3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 KOV või KOV asutus; KOV asutatud MTÜ või SA kelle häälte koguarvust kuulub üle 50% </a:t>
            </a:r>
            <a:r>
              <a:rPr kumimoji="0" lang="et-E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KOV-le</a:t>
            </a:r>
            <a:r>
              <a:rPr kumimoji="0" lang="et-EE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 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Toetuse määr 100%.</a:t>
            </a:r>
          </a:p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Selles tegevussuunas toetuse saaja 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avalikustab hiljemalt viimase maksetaotluse esitamise ajaks kalasadama kasutamise tingimused</a:t>
            </a:r>
            <a:r>
              <a:rPr kumimoji="0" lang="et-EE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 Sadamapidaja kehtestab isikutele sadama kasutamise tingimused võrdsetel alustel.</a:t>
            </a:r>
          </a:p>
        </p:txBody>
      </p:sp>
    </p:spTree>
    <p:extLst>
      <p:ext uri="{BB962C8B-B14F-4D97-AF65-F5344CB8AC3E}">
        <p14:creationId xmlns:p14="http://schemas.microsoft.com/office/powerpoint/2010/main" val="983581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028E3B2-9369-7869-8616-5D55053D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1"/>
            <a:ext cx="11974286" cy="870256"/>
          </a:xfrm>
        </p:spPr>
        <p:txBody>
          <a:bodyPr>
            <a:normAutofit/>
          </a:bodyPr>
          <a:lstStyle/>
          <a:p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Tegevussuund 3. Majandustegevuse mitmekesistamine</a:t>
            </a:r>
            <a:endParaRPr lang="et-E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Sisu kohatäide 2">
            <a:extLst>
              <a:ext uri="{FF2B5EF4-FFF2-40B4-BE49-F238E27FC236}">
                <a16:creationId xmlns:a16="http://schemas.microsoft.com/office/drawing/2014/main" id="{B922EAB6-2274-DED1-55A6-EE1ACD0EE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343525"/>
              </p:ext>
            </p:extLst>
          </p:nvPr>
        </p:nvGraphicFramePr>
        <p:xfrm>
          <a:off x="97971" y="927011"/>
          <a:ext cx="11974286" cy="5735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1300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643308"/>
          </a:xfrm>
        </p:spPr>
        <p:txBody>
          <a:bodyPr/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Lisatingimused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mitmekesistamise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tegevussuunas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990601"/>
            <a:ext cx="11843657" cy="5540828"/>
          </a:xfrm>
        </p:spPr>
        <p:txBody>
          <a:bodyPr>
            <a:normAutofit/>
          </a:bodyPr>
          <a:lstStyle/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*Piisavaks majandustegevuseks </a:t>
            </a: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loetakse kaluri kalapüügiloa alusel tegutseva ettevõtja toetuse taotlemisele eelnenud kalendriaasta lossitud kalapüügi esmamüügi väärtust (lossimisandmeid firmade kaupa ja keskmisi kala esmakokkuostuhindasid saab vaadata </a:t>
            </a:r>
            <a:r>
              <a:rPr lang="et-E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https://pta.agri.ee/ettevotjale-tootjale-ja-turustajale/kutseline-kalapuuk</a:t>
            </a: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mis Statistikaameti avaldatud andmete kohaselt vastab nimetatud kalendriaasta vähemalt poole aasta arvestuslikule elatusmiinimumile (</a:t>
            </a:r>
            <a:r>
              <a:rPr lang="et-E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https://www.stat.ee/et/avasta-statistikat/valdkonnad/heaolu/sotsiaalne-torjutus-ja-vaesus/arvestuslik-elatusmiinimum</a:t>
            </a: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dirty="0">
                <a:solidFill>
                  <a:srgbClr val="7030A0">
                    <a:alpha val="6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2025. aasta andmed veel ei ole kättesaadavad</a:t>
            </a:r>
            <a:r>
              <a:rPr lang="et-EE" b="1" dirty="0">
                <a:solidFill>
                  <a:srgbClr val="7030A0">
                    <a:alpha val="6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t-EE" dirty="0">
                <a:latin typeface="Arial" panose="020B0604020202020204" pitchFamily="34" charset="0"/>
                <a:cs typeface="Arial" panose="020B0604020202020204" pitchFamily="34" charset="0"/>
              </a:rPr>
              <a:t>Näiteks 2025. aasta taotlemise puhul (2024 andmete põhjal) </a:t>
            </a:r>
            <a:r>
              <a:rPr lang="et-EE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lossitud kala kogus x esmakokkuostuhinnad &gt;= kuue kuu elatusmiinimum oli </a:t>
            </a:r>
            <a:r>
              <a:rPr lang="et-EE" b="1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2075 €</a:t>
            </a:r>
            <a:endParaRPr lang="en-US" b="1" dirty="0">
              <a:solidFill>
                <a:schemeClr val="accent1">
                  <a:alpha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596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028E3B2-9369-7869-8616-5D55053D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1"/>
            <a:ext cx="11974286" cy="664028"/>
          </a:xfrm>
        </p:spPr>
        <p:txBody>
          <a:bodyPr>
            <a:normAutofit/>
          </a:bodyPr>
          <a:lstStyle/>
          <a:p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Tegevussuund </a:t>
            </a:r>
            <a:r>
              <a:rPr lang="et-EE" sz="28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t-EE" sz="2800" b="1" dirty="0">
                <a:latin typeface="Arial" panose="020B0604020202020204" pitchFamily="34" charset="0"/>
                <a:cs typeface="Arial" panose="020B0604020202020204" pitchFamily="34" charset="0"/>
              </a:rPr>
              <a:t>Looduskeskkonna tingimuste parendamine</a:t>
            </a:r>
          </a:p>
        </p:txBody>
      </p:sp>
      <p:graphicFrame>
        <p:nvGraphicFramePr>
          <p:cNvPr id="7" name="Sisu kohatäide 2">
            <a:extLst>
              <a:ext uri="{FF2B5EF4-FFF2-40B4-BE49-F238E27FC236}">
                <a16:creationId xmlns:a16="http://schemas.microsoft.com/office/drawing/2014/main" id="{B922EAB6-2274-DED1-55A6-EE1ACD0EE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451265"/>
              </p:ext>
            </p:extLst>
          </p:nvPr>
        </p:nvGraphicFramePr>
        <p:xfrm>
          <a:off x="97971" y="664029"/>
          <a:ext cx="11974286" cy="5998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3432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580246"/>
          </a:xfrm>
        </p:spPr>
        <p:txBody>
          <a:bodyPr/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Lisatingimused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tegevussuunas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794582"/>
            <a:ext cx="11843657" cy="5736847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Kui projektitoetust taotletakse tegevuse elluviimiseks, millel on mõju keskkonnale, sh kudealade taastamine, esitatakse taotlusele järgmiste dokumentide ärakirjad:</a:t>
            </a:r>
          </a:p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1) avalik-õigusliku ülikooli kalabioloogia või kalanduse teadusalal töötava </a:t>
            </a:r>
            <a:r>
              <a:rPr lang="et-E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teaduskraadiga teadustöötaja arvamus</a:t>
            </a: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2) </a:t>
            </a:r>
            <a:r>
              <a:rPr lang="et-E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Keskkonnaameti hinnang </a:t>
            </a: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kavandatava töö ja keskkonnamõju algatamise vajalikkuse kohta;</a:t>
            </a:r>
          </a:p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3) </a:t>
            </a:r>
            <a:r>
              <a:rPr lang="et-E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Põllumajandus- ja Toiduameti kooskõlastus</a:t>
            </a: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kui tegevus kavandatakse ellu viia maaparandussüsteemi eesvoolu loetelusse kantud jõel või ojal;</a:t>
            </a:r>
          </a:p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4) </a:t>
            </a:r>
            <a:r>
              <a:rPr lang="et-EE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maaomaniku luba</a:t>
            </a:r>
            <a:r>
              <a:rPr lang="et-E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eaLnBrk="1">
              <a:lnSpc>
                <a:spcPct val="100000"/>
              </a:lnSpc>
              <a:spcAft>
                <a:spcPct val="0"/>
              </a:spcAft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t-EE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t-EE" sz="2800" dirty="0">
                <a:solidFill>
                  <a:schemeClr val="accent1">
                    <a:lumMod val="75000"/>
                    <a:alpha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nn-NO" sz="2800" dirty="0">
                <a:solidFill>
                  <a:schemeClr val="accent1">
                    <a:lumMod val="75000"/>
                    <a:alpha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toetata kudealade parendamist riikliku tähtsusega kudealal</a:t>
            </a:r>
            <a:endParaRPr lang="en-US" sz="2800" dirty="0">
              <a:solidFill>
                <a:schemeClr val="accent1">
                  <a:lumMod val="75000"/>
                  <a:alpha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749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028E3B2-9369-7869-8616-5D55053D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1"/>
            <a:ext cx="11974286" cy="664028"/>
          </a:xfrm>
        </p:spPr>
        <p:txBody>
          <a:bodyPr>
            <a:normAutofit/>
          </a:bodyPr>
          <a:lstStyle/>
          <a:p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Tegevussuund </a:t>
            </a:r>
            <a:r>
              <a:rPr lang="et-EE" sz="28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. Kalandus- ja merendustraditsioonide edendamine </a:t>
            </a:r>
            <a:endParaRPr lang="et-E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Sisu kohatäide 2">
            <a:extLst>
              <a:ext uri="{FF2B5EF4-FFF2-40B4-BE49-F238E27FC236}">
                <a16:creationId xmlns:a16="http://schemas.microsoft.com/office/drawing/2014/main" id="{B922EAB6-2274-DED1-55A6-EE1ACD0EE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273761"/>
              </p:ext>
            </p:extLst>
          </p:nvPr>
        </p:nvGraphicFramePr>
        <p:xfrm>
          <a:off x="97971" y="664029"/>
          <a:ext cx="11974286" cy="5998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3325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028E3B2-9369-7869-8616-5D55053D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1"/>
            <a:ext cx="11974286" cy="664028"/>
          </a:xfrm>
        </p:spPr>
        <p:txBody>
          <a:bodyPr>
            <a:normAutofit/>
          </a:bodyPr>
          <a:lstStyle/>
          <a:p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Tegevussuund </a:t>
            </a:r>
            <a:r>
              <a:rPr lang="et-EE" sz="28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i-FI" sz="2800" b="1" dirty="0">
                <a:latin typeface="Arial" panose="020B0604020202020204" pitchFamily="34" charset="0"/>
                <a:cs typeface="Arial" panose="020B0604020202020204" pitchFamily="34" charset="0"/>
              </a:rPr>
              <a:t>. Kalurite teadmiste ja oskuste edendamine</a:t>
            </a:r>
            <a:endParaRPr lang="et-E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Sisu kohatäide 2">
            <a:extLst>
              <a:ext uri="{FF2B5EF4-FFF2-40B4-BE49-F238E27FC236}">
                <a16:creationId xmlns:a16="http://schemas.microsoft.com/office/drawing/2014/main" id="{B922EAB6-2274-DED1-55A6-EE1ACD0EE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8416089"/>
              </p:ext>
            </p:extLst>
          </p:nvPr>
        </p:nvGraphicFramePr>
        <p:xfrm>
          <a:off x="97971" y="664029"/>
          <a:ext cx="11974286" cy="5998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1860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643308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Lisaks: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990601"/>
            <a:ext cx="11843657" cy="5747656"/>
          </a:xfrm>
        </p:spPr>
        <p:txBody>
          <a:bodyPr>
            <a:normAutofit fontScale="92500" lnSpcReduction="20000"/>
          </a:bodyPr>
          <a:lstStyle/>
          <a:p>
            <a:pPr marL="457200" marR="0" lvl="0" indent="-45720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1.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–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3.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ja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5.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tegevussuundade 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raames toetatakse tegevusi, mis on seotud taastuva energiaallika kasutuselevõtmisega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 Need kulud on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abikõlblikud üksnes projektitoetuse taotleja omatarbimise ulatuses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(tõendus kas energiaauditis märgitud tarbimine, tarbimiskoha eelneva kalendriaasta elektrienergia tarbimine või projekteeritud tarbimisvõimsus). 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Päikeseenergia kasutuselevõtu korral jagatakse taotleja tarbimiskohas kuluva energia kogus ühe tuhandega.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lang="et-EE" sz="3200" kern="0" spc="0" dirty="0">
                <a:solidFill>
                  <a:schemeClr val="accent1">
                    <a:lumMod val="75000"/>
                  </a:schemeClr>
                </a:solidFill>
                <a:latin typeface="Arial"/>
                <a:ea typeface="Arial Unicode MS" pitchFamily="34" charset="-128"/>
              </a:rPr>
              <a:t>P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äikeseenergia 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allikast elektrienergia tootmiseks kasutatava 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tootmisseadme rajamise kulu ühikuhinnad 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ühe kilovati kohta on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toodud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meetme määruse § 30 lõige 14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</a:p>
          <a:p>
            <a:pPr marL="0" indent="0"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defRPr/>
            </a:pPr>
            <a:endParaRPr kumimoji="0" lang="et-EE" sz="1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saaja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(va KOV ja KOV asutus) võib programmiperioodi jooksul saada projektitoetust kokku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kuni 400 000 eurot.</a:t>
            </a:r>
          </a:p>
        </p:txBody>
      </p:sp>
    </p:spTree>
    <p:extLst>
      <p:ext uri="{BB962C8B-B14F-4D97-AF65-F5344CB8AC3E}">
        <p14:creationId xmlns:p14="http://schemas.microsoft.com/office/powerpoint/2010/main" val="2838974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643308"/>
          </a:xfrm>
        </p:spPr>
        <p:txBody>
          <a:bodyPr/>
          <a:lstStyle/>
          <a:p>
            <a:r>
              <a:rPr lang="et-EE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Nõuded taotlejale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1" y="823261"/>
            <a:ext cx="11843657" cy="5638800"/>
          </a:xfrm>
        </p:spPr>
        <p:txBody>
          <a:bodyPr>
            <a:normAutofit fontScale="92500" lnSpcReduction="20000"/>
          </a:bodyPr>
          <a:lstStyle/>
          <a:p>
            <a:pPr marL="0" indent="0"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defRPr/>
            </a:pPr>
            <a:r>
              <a:rPr lang="et-EE" sz="3200" kern="0" spc="0" dirty="0">
                <a:solidFill>
                  <a:srgbClr val="7030A0"/>
                </a:solidFill>
                <a:latin typeface="Arial"/>
                <a:ea typeface="Arial Unicode MS" pitchFamily="34" charset="-128"/>
              </a:rPr>
              <a:t>Nõudeid taotlejale vt meetme määrus § 27 lõige 8 </a:t>
            </a:r>
            <a:r>
              <a:rPr lang="et-EE" sz="3200" kern="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 Unicode MS" pitchFamily="34" charset="-128"/>
              </a:rPr>
              <a:t>(pankrot, maksuvõlad, äriregistrist kustutamise hoiatus, omandiõigused jms)</a:t>
            </a: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Taotleja ja tema üle valitsevat mõju omav isik, kes tegeleb kalapüügiga või töötlemise, turustamise või hulgi- ja jaemüügiga, ei ole:</a:t>
            </a:r>
          </a:p>
          <a:p>
            <a:pPr marL="457200" marR="0" lvl="0" indent="-45720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toime pannud karistusseadustiku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§-s 209, 209</a:t>
            </a:r>
            <a:r>
              <a:rPr kumimoji="0" lang="et-EE" sz="19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1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210, 389</a:t>
            </a:r>
            <a:r>
              <a:rPr kumimoji="0" lang="et-EE" sz="19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1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391 või 393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sätestatud süütegu, mis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on seotud EMKF või EMKVF-i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toetusega seotud rikkumisega;</a:t>
            </a:r>
          </a:p>
          <a:p>
            <a:pPr marL="457200" marR="0" lvl="0" indent="-45720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taotluse esitamise kuule vahetult eelnenud 36 kuu jooksul või Euroopa Liidu õigusaktides sätestatud tähtaja jooksul toime pannud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kalapüügiseaduse § 75 lõikes 2 või 3, §-s 76, 77, 78 või 78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1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§ 79 lõikes 2 või 3 või §-s 81, 85, 87 või 88 või karistusseadustiku §-s 279, 344 või 345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sätestatud süütegu, mida käsitatakse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kalapüüginõude tõsise rikkumisena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kalapüügiseaduse § 71 lõike 1 punkti 1 tähenduses.</a:t>
            </a:r>
          </a:p>
        </p:txBody>
      </p:sp>
    </p:spTree>
    <p:extLst>
      <p:ext uri="{BB962C8B-B14F-4D97-AF65-F5344CB8AC3E}">
        <p14:creationId xmlns:p14="http://schemas.microsoft.com/office/powerpoint/2010/main" val="1172401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643308"/>
          </a:xfrm>
        </p:spPr>
        <p:txBody>
          <a:bodyPr/>
          <a:lstStyle/>
          <a:p>
            <a:r>
              <a:rPr lang="et-EE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Ettevalmistavad tööd: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892629"/>
            <a:ext cx="11843657" cy="5638800"/>
          </a:xfrm>
        </p:spPr>
        <p:txBody>
          <a:bodyPr>
            <a:normAutofit fontScale="92500" lnSpcReduction="10000"/>
          </a:bodyPr>
          <a:lstStyle/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1) taotluse koostamiseks tellitud teenus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(tasutakse 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ühikuhinna alusel summas 256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€ 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ühe projektitoetuse taotluse kohta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)</a:t>
            </a: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2) tegevuse elluviimisega kaasnev tellitud projekteerimistöö, projekteerimiseks vajalik ehitusgeoloogiline ja geodeetiline uurimistöö, hüdrogeoloogiline ja hüdroloogiline uuring ning detailplaneering;</a:t>
            </a: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3) keskkonnamõju hindamise ja keskkonnajuhtimissüsteemi seaduses sätestatud juhtudel keskkonnamõju hindamine;</a:t>
            </a: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4) energiaauditi tegemine.</a:t>
            </a: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endParaRPr lang="et-EE" sz="3200" kern="0" spc="0" dirty="0">
              <a:solidFill>
                <a:srgbClr val="000000"/>
              </a:solidFill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lang="et-EE" sz="3200" kern="0" spc="0" dirty="0">
                <a:solidFill>
                  <a:srgbClr val="000000"/>
                </a:solidFill>
                <a:latin typeface="Arial"/>
                <a:ea typeface="Arial Unicode MS" pitchFamily="34" charset="-128"/>
              </a:rPr>
              <a:t>Ettevalmistavad tööd </a:t>
            </a:r>
            <a:r>
              <a:rPr lang="et-EE" sz="3200" kern="0" spc="0" dirty="0">
                <a:solidFill>
                  <a:srgbClr val="7030A0"/>
                </a:solidFill>
                <a:latin typeface="Arial"/>
                <a:ea typeface="Arial Unicode MS" pitchFamily="34" charset="-128"/>
              </a:rPr>
              <a:t>peavad olema lõpetatud (sh tasutud) enne projektitoetuse taotluse esitamist</a:t>
            </a:r>
            <a:r>
              <a:rPr lang="et-EE" sz="3200" kern="0" spc="0" dirty="0">
                <a:solidFill>
                  <a:srgbClr val="000000"/>
                </a:solidFill>
                <a:latin typeface="Arial"/>
                <a:ea typeface="Arial Unicode MS" pitchFamily="34" charset="-128"/>
              </a:rPr>
              <a:t>.</a:t>
            </a:r>
            <a:endParaRPr kumimoji="0" lang="et-EE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4496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643308"/>
          </a:xfrm>
        </p:spPr>
        <p:txBody>
          <a:bodyPr>
            <a:normAutofit fontScale="90000"/>
          </a:bodyPr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Projektitoetuse abikõlblikud ja mitteabikõlblikud kulud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892629"/>
            <a:ext cx="11843657" cy="5638800"/>
          </a:xfrm>
        </p:spPr>
        <p:txBody>
          <a:bodyPr>
            <a:normAutofit/>
          </a:bodyPr>
          <a:lstStyle/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Abikõlblikud on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tegevuse elluviimiseks vajalikud kulud, mis on mõistlikud, sihtotstarbelised, majanduslikult soodsaimad, üksikasjalikult kirjeldatud ja vajalikud projektitoetuse eesmärgi saavutamiseks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ning on tehtud kooskõlas Euroopa Parlamendi ja nõukogu määruse (EL) 2021/1060 artikliga 63.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Mitteabikõlblikud on Euroopa Parlamendi ja nõukogu määruse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(EL) 2021/1060 artikli 64 lõikes 1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nimetatud kulud; Euroopa Parlamendi ja nõukogu määruse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(EL) 2021/1139 artiklis 13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nimetatud kulud samas artiklis sätestatud tingimusel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Lisa vt meetme määrus § 28 ja § 29</a:t>
            </a:r>
          </a:p>
        </p:txBody>
      </p:sp>
    </p:spTree>
    <p:extLst>
      <p:ext uri="{BB962C8B-B14F-4D97-AF65-F5344CB8AC3E}">
        <p14:creationId xmlns:p14="http://schemas.microsoft.com/office/powerpoint/2010/main" val="2508467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643308"/>
          </a:xfrm>
        </p:spPr>
        <p:txBody>
          <a:bodyPr/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Mitteabikõlblikud kulud, näited: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892629"/>
            <a:ext cx="11843657" cy="5845628"/>
          </a:xfrm>
        </p:spPr>
        <p:txBody>
          <a:bodyPr>
            <a:normAutofit lnSpcReduction="10000"/>
          </a:bodyPr>
          <a:lstStyle/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Kulu, mis on tehtud enne kohalikule tegevusrühmale taotluse esitamise päeva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va. ettevalmistava töö kulu;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ettevalmistava töö kulu, mis on tehtud enne 1. jaanuari 2021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või millega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ei kaasne investeeringut sama tegevuse raames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;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kalapüügiseaduse tähenduses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kalalaeva soetamise või ehitamise kulu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ja kalalaeva seadme, sealhulgas mootori soetamise või paigaldamise kulu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(projektitoetuse abil soetatud või ehitatud laeva, sh väikelaeva ja laeva seadmeid, ei tohi kasutada kutseliseks kalapüügiks)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;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vesiviljelusega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seotud investeeringu kulu;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kulu, mis tehakse 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kalaliigi asustamiseks</a:t>
            </a:r>
            <a:r>
              <a:rPr kumimoji="0" lang="fi-FI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sealhulgas eksperimentaalseks asustamiseks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  <a:endParaRPr kumimoji="0" lang="fi-FI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endParaRPr kumimoji="0" lang="et-EE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6439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119743"/>
            <a:ext cx="11843657" cy="592858"/>
          </a:xfrm>
        </p:spPr>
        <p:txBody>
          <a:bodyPr>
            <a:normAutofit/>
          </a:bodyPr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Ostumenetlus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15" y="870257"/>
            <a:ext cx="11843657" cy="5987743"/>
          </a:xfrm>
        </p:spPr>
        <p:txBody>
          <a:bodyPr>
            <a:noAutofit/>
          </a:bodyPr>
          <a:lstStyle/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Kui töö või soetatava vara maksumus on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käibemaksuta üle 5000 €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-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vähemalt 3 võrreldavat hinnapakkumust.</a:t>
            </a:r>
            <a:endParaRPr kumimoji="0" lang="et-EE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Hinnapakkumus peab sisaldama: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taotleja nime, hinnapakkuja nime ja kontaktandmeid, hinnapakkumuse väljastamise kuupäeva ning töö, teenuse või vara üksikasjalikku kirjeldust ning käibemaksuta ja käibemaksuga maksumust.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Ehitustööde puhul sisaldab hinnapakkumus lisaks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: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ehitise nimetus</a:t>
            </a:r>
            <a:r>
              <a:rPr lang="et-EE" sz="2400" kern="0" spc="0" dirty="0">
                <a:solidFill>
                  <a:schemeClr val="tx1"/>
                </a:solidFill>
                <a:latin typeface="Arial"/>
                <a:ea typeface="Arial Unicode MS" pitchFamily="34" charset="-128"/>
              </a:rPr>
              <a:t>,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ehitisregistri kood; selle katastriüksuse katastritunnus, millel ehitis paikneb või millele kavandatakse ehitis ehitada; ehitise üldkulud ja vastava kululiigi olemasolu korral ehitise või välisrajatise kulu, aluse- ja vundamendikulu, kandetarindite kulu, fassaadielementide kulu, katusekulu, ruumitarindite kulu, pinnakatte kulu, tehnosüsteemi kulu, ehitusplatsi korralduskulu ja ehitusplatsi üldkulu; hinnapakkuja majandustegevuse registreerimise number.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Ehitustööde hinnapakkumus ja maksumuse hinnaprognoos peavad olema esitatud  PRIA koostatud vormil (leitav PKAK kodulehel https://pkak.ee/toetuse-taotlemine/)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endParaRPr kumimoji="0" lang="et-EE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4963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119743"/>
            <a:ext cx="11843657" cy="561327"/>
          </a:xfrm>
        </p:spPr>
        <p:txBody>
          <a:bodyPr>
            <a:normAutofit fontScale="90000"/>
          </a:bodyPr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Ostumenetlus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892629"/>
            <a:ext cx="11843657" cy="5638800"/>
          </a:xfrm>
        </p:spPr>
        <p:txBody>
          <a:bodyPr>
            <a:normAutofit/>
          </a:bodyPr>
          <a:lstStyle/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taotleja ei või küsida hinnapakkumust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endaga ega omavahel seotud isikutelt tulumaksuseaduse § 8 tähenduses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Ostumenetluse alustamisel enne taotluse esitamist peab arvestama et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tegevused ei oleks teostatud ja tasutud enne projektitaotluse esitamist,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va ettevalmistava töö kulu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endParaRPr kumimoji="0" lang="et-EE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Taotleja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ei või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hinnapakkumistele sätestatud nõude eiramiseks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jaotada osadeks toetatava tegevuse raames tellitavat tööd või teenust või soetatavat vara, mis on funktsionaalselt koos toimiv või vajalik sama eesmärgi saavutamiseks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06791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119743"/>
            <a:ext cx="11843657" cy="772886"/>
          </a:xfrm>
        </p:spPr>
        <p:txBody>
          <a:bodyPr>
            <a:normAutofit/>
          </a:bodyPr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Ostumenetlus riigihangete registris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116199"/>
            <a:ext cx="11843657" cy="5415230"/>
          </a:xfrm>
        </p:spPr>
        <p:txBody>
          <a:bodyPr>
            <a:normAutofit fontScale="85000" lnSpcReduction="10000"/>
          </a:bodyPr>
          <a:lstStyle/>
          <a:p>
            <a:pPr marL="0" indent="0"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Kui töö või soetatav vara on käibemaksuta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võrdne või üle 60 000 €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peab projektitoetuse taotleja korraldama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ostumenetluse riigihangete registris</a:t>
            </a:r>
            <a:r>
              <a:rPr lang="et-EE" sz="3200" kern="0" spc="0" dirty="0">
                <a:solidFill>
                  <a:srgbClr val="000000"/>
                </a:solidFill>
                <a:latin typeface="Arial"/>
                <a:ea typeface="Arial Unicode MS" pitchFamily="34" charset="-128"/>
              </a:rPr>
              <a:t> </a:t>
            </a:r>
            <a:r>
              <a:rPr lang="et-EE" sz="3200" kern="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 Unicode MS" pitchFamily="34" charset="-128"/>
              </a:rPr>
              <a:t>(</a:t>
            </a:r>
            <a:r>
              <a:rPr lang="et-EE" sz="3200" kern="0" spc="0" dirty="0">
                <a:solidFill>
                  <a:srgbClr val="7030A0"/>
                </a:solidFill>
                <a:latin typeface="Arial"/>
                <a:ea typeface="Arial Unicode MS" pitchFamily="34" charset="-128"/>
              </a:rPr>
              <a:t>seda punkti järgib taotleja, kes ei ole riigihanke seaduse § 5 järgi hankija</a:t>
            </a:r>
            <a:r>
              <a:rPr lang="et-EE" sz="3200" kern="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 Unicode MS" pitchFamily="34" charset="-128"/>
              </a:rPr>
              <a:t>). </a:t>
            </a: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lang="et-EE" sz="3200" kern="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 Unicode MS" pitchFamily="34" charset="-128"/>
              </a:rPr>
              <a:t>Kui projektitoetuse taotleja korraldab ostumenetluse pärast taotluse esitamist, </a:t>
            </a:r>
            <a:r>
              <a:rPr lang="et-EE" sz="3200" kern="0" spc="0" dirty="0">
                <a:solidFill>
                  <a:schemeClr val="accent1">
                    <a:lumMod val="75000"/>
                  </a:schemeClr>
                </a:solidFill>
                <a:latin typeface="Arial"/>
                <a:ea typeface="Arial Unicode MS" pitchFamily="34" charset="-128"/>
              </a:rPr>
              <a:t>koostab ta toetatava tegevuse maksumuse väljaselgitamiseks </a:t>
            </a:r>
            <a:r>
              <a:rPr lang="et-EE" sz="3200" kern="0" spc="0" dirty="0">
                <a:solidFill>
                  <a:srgbClr val="7030A0"/>
                </a:solidFill>
                <a:latin typeface="Arial"/>
                <a:ea typeface="Arial Unicode MS" pitchFamily="34" charset="-128"/>
              </a:rPr>
              <a:t>prognoosi</a:t>
            </a:r>
            <a:r>
              <a:rPr lang="et-EE" sz="3200" kern="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 Unicode MS" pitchFamily="34" charset="-128"/>
              </a:rPr>
              <a:t>, kus esitatakse andmed toetatava tegevuse </a:t>
            </a:r>
            <a:r>
              <a:rPr lang="et-EE" sz="3200" kern="0" spc="0" dirty="0">
                <a:solidFill>
                  <a:schemeClr val="accent1">
                    <a:lumMod val="75000"/>
                  </a:schemeClr>
                </a:solidFill>
                <a:latin typeface="Arial"/>
                <a:ea typeface="Arial Unicode MS" pitchFamily="34" charset="-128"/>
              </a:rPr>
              <a:t>kogumaksumuse ja abikõlblike kulude kohta</a:t>
            </a:r>
            <a:r>
              <a:rPr lang="et-EE" sz="3200" kern="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 Unicode MS" pitchFamily="34" charset="-128"/>
              </a:rPr>
              <a:t>, mis peavad olema põhjendatud ja üksikasjalikult kirjeldatud, tuginema tegelikele asjaoludele ning olema vajaduse korral tõendatavad.</a:t>
            </a:r>
          </a:p>
          <a:p>
            <a:pPr marL="0" marR="0" lvl="0" indent="0" algn="just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None/>
              <a:tabLst/>
              <a:defRPr/>
            </a:pPr>
            <a:r>
              <a:rPr lang="et-EE" sz="3200" kern="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 Unicode MS" pitchFamily="34" charset="-128"/>
              </a:rPr>
              <a:t>K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ui projektitoetuse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taotleja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(kes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on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hankija riigihangete seaduse § 5 tähenduses</a:t>
            </a:r>
            <a:r>
              <a:rPr lang="et-EE" sz="3200" kern="0" spc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 Unicode MS" pitchFamily="34" charset="-128"/>
              </a:rPr>
              <a:t> ja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kes peab hanke korraldamisel järgima riigihangete seadust)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korraldab riigihanke pärast taotluse esitamist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teeb ta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enne taotluse esitamist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turu-uuringu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</a:t>
            </a: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riigihangete seaduse kohaselt.</a:t>
            </a:r>
          </a:p>
          <a:p>
            <a:pPr algn="just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defRPr/>
            </a:pPr>
            <a:r>
              <a: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Nõudeid lähemalt vaata meetme määrus § 32.</a:t>
            </a:r>
          </a:p>
        </p:txBody>
      </p:sp>
    </p:spTree>
    <p:extLst>
      <p:ext uri="{BB962C8B-B14F-4D97-AF65-F5344CB8AC3E}">
        <p14:creationId xmlns:p14="http://schemas.microsoft.com/office/powerpoint/2010/main" val="1410701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548715"/>
          </a:xfrm>
        </p:spPr>
        <p:txBody>
          <a:bodyPr>
            <a:normAutofit fontScale="90000"/>
          </a:bodyPr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Projektitoetuse taotluse esitamine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737826"/>
            <a:ext cx="11843657" cy="6000431"/>
          </a:xfrm>
        </p:spPr>
        <p:txBody>
          <a:bodyPr>
            <a:no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lang="et-EE" sz="2400" kern="0" spc="0" dirty="0">
                <a:solidFill>
                  <a:srgbClr val="000000"/>
                </a:solidFill>
                <a:latin typeface="Arial"/>
                <a:ea typeface="Arial Unicode MS" pitchFamily="34" charset="-128"/>
              </a:rPr>
              <a:t>T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aotleja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esitab läbi e-PRIA järgmised andmed ja dokumendid: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endParaRPr kumimoji="0" lang="et-EE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taotlus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(andmed vastavalt meetme määruse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lisa 7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toodud) 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ja toetatava tegevuse eelarve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;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pakkumiskutsed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koos tehnilise kirjeldusega ja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saadud hinnapakkumused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(üle 5000€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makusumusel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ehk rohkem kui ühe pakkumise küsimisel peab hinnapakkumise küsimist ja saamist tõendama, nt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ekirja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koopia esitamisega);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riigihanke või ostumenetluse viitenumber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kui need on riigihangete registris ellu viidud;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dokument, mis tõendab, et seadme või vahendi soetamisel, mis paigaldatakse või kasutatakse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ehitises või mootorsõidukis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on need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taotleja valduses asjaõiguslikul või võlaõiguslikul alusel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;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ehitise ehitamise korral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on ehitis ja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sellealune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maa toetuse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taotleja omandis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või on taotleja kasuks seatud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hoonestusõigus – kõigil juhtudel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kehtivus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vähemalt 5 aastat arvates PRIA poolt viimase toetusosa maksmisest;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endParaRPr kumimoji="0" lang="et-EE" sz="22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2867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6A5B1-32DF-2A13-AB9C-96941FC79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0BEB58D-A924-D6EF-0097-D2B5DDFA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19743"/>
            <a:ext cx="10213200" cy="548715"/>
          </a:xfrm>
        </p:spPr>
        <p:txBody>
          <a:bodyPr>
            <a:normAutofit fontScale="90000"/>
          </a:bodyPr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Projektitoetuse taotluse esitamine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E141AA67-6542-E38F-1202-E6EEBD82B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737826"/>
            <a:ext cx="11843657" cy="6000431"/>
          </a:xfrm>
        </p:spPr>
        <p:txBody>
          <a:bodyPr>
            <a:no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lang="et-EE" sz="2400" kern="0" spc="0" dirty="0">
                <a:solidFill>
                  <a:srgbClr val="000000"/>
                </a:solidFill>
                <a:latin typeface="Arial"/>
                <a:ea typeface="Arial Unicode MS" pitchFamily="34" charset="-128"/>
              </a:rPr>
              <a:t>T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aotleja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esitab läbi e-PRIA järgmised andmed ja dokumendid: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endParaRPr kumimoji="0" lang="et-EE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keskkonnamõju hindamise ja keskkonnajuhtimise süsteemi seaduse §-s 7 nimetatud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tegevusloa number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kui toetatava tegevuse elluviimiseks on vajalik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keskkonnamõju hindamine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;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toetatava tegevuse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algus- ja lõppkuupäev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;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teave selle kohta, et taotleja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ei ole saanud ega taotle taotluses sisalduva sama kulu kohta toetust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riigieelarvelisest või muudest EL või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välisvahenditest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või muud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tagastamatut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riigiabi;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ehitusprojekti ärakiri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kui toetatavaks tegevuseks on ehitamine ehitusseadustiku tähenduses ja nimetatud ehitusprojekt on ehitusseadustiku alusel nõutud.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endParaRPr kumimoji="0" lang="et-EE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lang="et-EE" sz="2400" kern="0" spc="0" dirty="0">
                <a:solidFill>
                  <a:srgbClr val="7030A0"/>
                </a:solidFill>
                <a:latin typeface="Arial"/>
                <a:ea typeface="Arial Unicode MS" pitchFamily="34" charset="-128"/>
              </a:rPr>
              <a:t>Vt lisaks meetme määrus § 33</a:t>
            </a:r>
            <a:endParaRPr kumimoji="0" lang="et-EE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9330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"/>
            <a:ext cx="10213200" cy="479271"/>
          </a:xfrm>
        </p:spPr>
        <p:txBody>
          <a:bodyPr>
            <a:normAutofit fontScale="90000"/>
          </a:bodyPr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Projektitoetuse taotluse menetlemine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529722"/>
            <a:ext cx="11843657" cy="6208536"/>
          </a:xfrm>
        </p:spPr>
        <p:txBody>
          <a:bodyPr>
            <a:no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Täpsemalt vt </a:t>
            </a:r>
            <a:r>
              <a:rPr kumimoji="0" lang="fi-FI" sz="2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PKAK projektitoetuse taotluse menetlemise ja hindamise korrast</a:t>
            </a:r>
            <a:r>
              <a:rPr lang="et-EE" sz="2200" kern="0" spc="0" dirty="0">
                <a:solidFill>
                  <a:srgbClr val="7030A0"/>
                </a:solidFill>
                <a:latin typeface="Arial"/>
                <a:ea typeface="Arial Unicode MS" pitchFamily="34" charset="-128"/>
              </a:rPr>
              <a:t>,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kättesaadav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https://pkak.ee/toetuse-taotlemine/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PKAK kontrollib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taotluse ja toetatava tegevuse vastavust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Peipsi kalanduspiirkonna strateegiale.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Kui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kõiki andmeid ja dokumente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mis on vajalikud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Kts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§ 48 lõikes 1 sätestatud ülesannete täitmiseks, ei ole esitatud,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nõuab PKAK nende esitamist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taotlust, millega on esitatud kõik vajalikud andmed ja dokumendid,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hindab hindamiskomisjon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asjakohaste hindamiskriteeriumite alusel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  <a:endParaRPr kumimoji="0" lang="et-EE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PKAK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juhatus kontrollib,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kas projektitoetuse taotlused on hinnatud ettenähtud nõuete kohaselt.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PKAK esitab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ühingu liikmetele 10 tööpäeva enne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üldkoosoleku toimumist, kus toimub projektitoetuse taotluste paremusjärjestuse kinnitamine,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hindamistulemuste kokkuvõtte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projektide kaupa.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PKAK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esitab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PRIA-le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e-PRIA keskkonna kaudu kõik temale esitatud projektitoetuse taotlused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koos nendele lisatud dokumentidega, sh hindamata jäetud taotlused.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taotluse rahuldamise või rahuldamata jätmise otsuse teeb PRIA 50 tööpäeva jooksul 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arvates dokumentide esitamisest PKAK poolt.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endParaRPr kumimoji="0" lang="et-EE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31978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74" y="1"/>
            <a:ext cx="12057468" cy="472965"/>
          </a:xfrm>
        </p:spPr>
        <p:txBody>
          <a:bodyPr>
            <a:normAutofit/>
          </a:bodyPr>
          <a:lstStyle/>
          <a:p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Projektitoetuse saaja kohustused ja toetatava tegevuse elluviimise tingimused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592782"/>
            <a:ext cx="11843657" cy="6145475"/>
          </a:xfrm>
        </p:spPr>
        <p:txBody>
          <a:bodyPr>
            <a:noAutofit/>
          </a:bodyPr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Kõiki kohustusi ja nõudeid vt meetme määrus § 36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lang="et-EE" sz="2200" kern="0" spc="0" dirty="0">
                <a:solidFill>
                  <a:schemeClr val="accent1">
                    <a:lumMod val="75000"/>
                  </a:schemeClr>
                </a:solidFill>
                <a:latin typeface="Arial"/>
                <a:ea typeface="Arial Unicode MS" pitchFamily="34" charset="-128"/>
              </a:rPr>
              <a:t>V</a:t>
            </a:r>
            <a:r>
              <a:rPr kumimoji="0" lang="et-EE" sz="22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iima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ellu toetatava tegevuse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sh esitama kõik tegevusega seotud kuludokumendid toetuse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määramise otsuses nimetatud tähtpäevaks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ent hiljemalt kahe aasta pärast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arvates PRIA poolt taotluse rahuldamise otsuse tegemisest;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näitama, et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tegemist on EMKVF-i toetuse abil elluviidava tegevusega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(regionaalministri 24. juuli 2023. a määrus nr 45 „Euroopa Merendus-, Kalandus- ja Vesiviljelusfondi rakenduskava 2021–2027 toetuse objekti tähistamise ning Euroopa Liidu osalusele viitamise tingimused ja kord”), vt. juhendit ja logo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  <a:hlinkClick r:id="rId2"/>
              </a:rPr>
              <a:t>https://www.agri.ee/euroopa-merendus-kalandus-ja-vesiviljelusfond-2021-2027#sumboolika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;</a:t>
            </a:r>
          </a:p>
          <a:p>
            <a:pPr marL="0" indent="0"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defRPr/>
            </a:pPr>
            <a:endParaRPr kumimoji="0" lang="et-EE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</a:t>
            </a:r>
            <a:r>
              <a:rPr lang="et-EE" sz="2200" kern="0" spc="0" dirty="0">
                <a:solidFill>
                  <a:srgbClr val="000000"/>
                </a:solidFill>
                <a:latin typeface="Arial"/>
                <a:ea typeface="Arial Unicode MS" pitchFamily="34" charset="-128"/>
              </a:rPr>
              <a:t>saajal peavad olema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täidetud järgmised toetuse abil ehitatud, renoveeritud või soetatud vara sihipäraseks kasutamiseks vajalikud eeldused:</a:t>
            </a:r>
          </a:p>
          <a:p>
            <a:pPr marL="0" indent="0"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1) hiljemalt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esimese maksetaotluse esitamise ajaks on ehitusluba või ehitusteatis ehitisregistrist kättesaadav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kui see on nõutud ehitusseadustiku kohaselt;</a:t>
            </a:r>
          </a:p>
          <a:p>
            <a:pPr marL="0" indent="0"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2) hiljemalt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viimase maksetaotluse esitamise ajaks on ehitise kasutusluba või kasutusteatis ehitisregistrist kättesaadav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kui see on nõutud ehitusseadustiku kohaselt;</a:t>
            </a:r>
          </a:p>
          <a:p>
            <a:pPr marL="0" indent="0"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3) hiljemalt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viimase maksetaotluse esitamise ajaks on antud tegevusluba või esitatud majandustegevusteade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77538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F044C23-07B8-312C-EE7D-B2C2F50C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1"/>
            <a:ext cx="10213200" cy="479271"/>
          </a:xfrm>
        </p:spPr>
        <p:txBody>
          <a:bodyPr>
            <a:normAutofit fontScale="90000"/>
          </a:bodyPr>
          <a:lstStyle/>
          <a:p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Toetuse maksmise tingimused ja kord</a:t>
            </a:r>
            <a:endParaRPr lang="et-E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F6A71F0-AC3A-B582-2A4A-3F187A1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529722"/>
            <a:ext cx="11843657" cy="6208536"/>
          </a:xfrm>
        </p:spPr>
        <p:txBody>
          <a:bodyPr>
            <a:noAutofit/>
          </a:bodyPr>
          <a:lstStyle/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Projektitoetust makstakse üksnes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abikõlblike kulude hüvitamiseks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ning tingimusel, et toetuse saaja on tegevuse elluviimisel järginud kõiki ettenähtud nõudeid.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saaja peab olema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tehtud töö ja osutatud teenuse ning soetatud vara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, mille kulude hüvitamiseks ta taotleb toetuse maksmist,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vastu võtnud ja selle eest tasunud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 Juhul kui toetuse saaja on taotlenud tegevuse rahastamist enne kulude tegemist (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meetme määrus § 37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), peab olema tasutud vähemalt omafinantseeringuga võrdne osa.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kuludokumendi või rahalise kohustuse tasumist tõendava maksekorralduse või pangakonto väljavõtte ärakirjal näidatud tehingu sisu peab vastama arve väljastanud isiku hinnapakkumusele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.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buNone/>
              <a:tabLst/>
              <a:defRPr/>
            </a:pPr>
            <a:endParaRPr kumimoji="0" lang="et-EE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</a:endParaRP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maksmiseks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esitab toetuse saaja pärast tegevuse täielikku või osadena elluviimist ja selle eest täielikult või osadena tasumist e-PRIA keskkonna kaudu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meetme määruse lisas 8 „Projektitoetuse saaja maksetaotluse sisunõuded” nimetatud andmeid sisaldava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maksetaotluse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ning kui need on asjakohane, siis meetme määruses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§ 39 lõige 9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toodud dokumentide ärakirjad.</a:t>
            </a:r>
          </a:p>
          <a:p>
            <a:pPr algn="just" defTabSz="449263" eaLnBrk="0" fontAlgn="base" hangingPunct="0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PRIA teeb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projektitoetuse maksmise või maksmisest keeldumise otsuse 25 tööpäeva jooksul </a:t>
            </a:r>
            <a:r>
              <a:rPr kumimoji="0" lang="et-EE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§ 39 lõige 9 nimetatud nõuetekohaste dokumentide saamisest. </a:t>
            </a:r>
          </a:p>
        </p:txBody>
      </p:sp>
    </p:spTree>
    <p:extLst>
      <p:ext uri="{BB962C8B-B14F-4D97-AF65-F5344CB8AC3E}">
        <p14:creationId xmlns:p14="http://schemas.microsoft.com/office/powerpoint/2010/main" val="4088691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FAA37CE-9FAC-8CEB-77F8-EAFCB53A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88287"/>
            <a:ext cx="10213200" cy="512689"/>
          </a:xfrm>
        </p:spPr>
        <p:txBody>
          <a:bodyPr>
            <a:normAutofit fontScale="90000"/>
          </a:bodyPr>
          <a:lstStyle/>
          <a:p>
            <a:r>
              <a:rPr lang="et-EE" b="1" dirty="0">
                <a:latin typeface="Arial" panose="020B0604020202020204" pitchFamily="34" charset="0"/>
                <a:cs typeface="Arial" panose="020B0604020202020204" pitchFamily="34" charset="0"/>
              </a:rPr>
              <a:t>2026. aasta  taotlusvoorud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238E4E-1473-37C6-05D1-F44F18539618}"/>
              </a:ext>
            </a:extLst>
          </p:cNvPr>
          <p:cNvSpPr txBox="1"/>
          <p:nvPr/>
        </p:nvSpPr>
        <p:spPr>
          <a:xfrm>
            <a:off x="63061" y="2924730"/>
            <a:ext cx="10213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t-EE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isu kohatäide 8">
            <a:extLst>
              <a:ext uri="{FF2B5EF4-FFF2-40B4-BE49-F238E27FC236}">
                <a16:creationId xmlns:a16="http://schemas.microsoft.com/office/drawing/2014/main" id="{441E905F-1BAB-5039-F565-1CFA7BC2A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7632" y="757239"/>
            <a:ext cx="9644967" cy="5019247"/>
          </a:xfrm>
        </p:spPr>
        <p:txBody>
          <a:bodyPr>
            <a:normAutofit fontScale="40000" lnSpcReduction="20000"/>
          </a:bodyPr>
          <a:lstStyle/>
          <a:p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4. t</a:t>
            </a:r>
            <a:r>
              <a:rPr lang="en-US" sz="6700" dirty="0" err="1">
                <a:latin typeface="Arial" panose="020B0604020202020204" pitchFamily="34" charset="0"/>
                <a:cs typeface="Arial" panose="020B0604020202020204" pitchFamily="34" charset="0"/>
              </a:rPr>
              <a:t>aotlusvoor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jaanuar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veebruar ning 5. taotlusvoor 21. august-2. september </a:t>
            </a:r>
            <a:r>
              <a:rPr lang="et-EE" sz="6700" dirty="0">
                <a:solidFill>
                  <a:srgbClr val="7030A0">
                    <a:alpha val="6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(lõpptähtaja kellaaeg mõlemal voorul kl 15.00)</a:t>
            </a:r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t-EE" sz="6700" dirty="0">
              <a:solidFill>
                <a:srgbClr val="7030A0">
                  <a:alpha val="6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700" dirty="0" err="1">
                <a:latin typeface="Arial" panose="020B0604020202020204" pitchFamily="34" charset="0"/>
                <a:cs typeface="Arial" panose="020B0604020202020204" pitchFamily="34" charset="0"/>
              </a:rPr>
              <a:t>Esitamine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700" dirty="0">
                <a:solidFill>
                  <a:schemeClr val="accent1">
                    <a:lumMod val="75000"/>
                    <a:alpha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https://epria.pria.ee/login/#/login</a:t>
            </a:r>
            <a:r>
              <a:rPr lang="et-EE" sz="6700" dirty="0">
                <a:solidFill>
                  <a:schemeClr val="accent1">
                    <a:lumMod val="75000"/>
                    <a:alpha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6700" dirty="0">
              <a:solidFill>
                <a:schemeClr val="accent1">
                  <a:lumMod val="75000"/>
                  <a:alpha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PRIA </a:t>
            </a:r>
            <a:r>
              <a:rPr lang="en-US" sz="6700" dirty="0" err="1">
                <a:latin typeface="Arial" panose="020B0604020202020204" pitchFamily="34" charset="0"/>
                <a:cs typeface="Arial" panose="020B0604020202020204" pitchFamily="34" charset="0"/>
              </a:rPr>
              <a:t>investeeringutoetuste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700" dirty="0" err="1">
                <a:latin typeface="Arial" panose="020B0604020202020204" pitchFamily="34" charset="0"/>
                <a:cs typeface="Arial" panose="020B0604020202020204" pitchFamily="34" charset="0"/>
              </a:rPr>
              <a:t>infotelefon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 737 7678 </a:t>
            </a:r>
            <a:r>
              <a:rPr lang="en-US" sz="6700" dirty="0" err="1">
                <a:latin typeface="Arial" panose="020B0604020202020204" pitchFamily="34" charset="0"/>
                <a:cs typeface="Arial" panose="020B0604020202020204" pitchFamily="34" charset="0"/>
              </a:rPr>
              <a:t>või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 e-</a:t>
            </a:r>
            <a:r>
              <a:rPr lang="en-US" sz="6700" dirty="0" err="1">
                <a:latin typeface="Arial" panose="020B0604020202020204" pitchFamily="34" charset="0"/>
                <a:cs typeface="Arial" panose="020B0604020202020204" pitchFamily="34" charset="0"/>
              </a:rPr>
              <a:t>posti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700" dirty="0" err="1">
                <a:latin typeface="Arial" panose="020B0604020202020204" pitchFamily="34" charset="0"/>
                <a:cs typeface="Arial" panose="020B0604020202020204" pitchFamily="34" charset="0"/>
              </a:rPr>
              <a:t>aadressil</a:t>
            </a:r>
            <a:r>
              <a:rPr lang="en-US" sz="6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700" dirty="0">
                <a:solidFill>
                  <a:schemeClr val="accent1">
                    <a:lumMod val="75000"/>
                    <a:alpha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info@pria.ee</a:t>
            </a:r>
            <a:endParaRPr lang="et-EE" sz="6700" dirty="0">
              <a:solidFill>
                <a:schemeClr val="accent1">
                  <a:lumMod val="75000"/>
                  <a:alpha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t-EE" sz="6700" dirty="0">
                <a:latin typeface="Arial" panose="020B0604020202020204" pitchFamily="34" charset="0"/>
                <a:cs typeface="Arial" panose="020B0604020202020204" pitchFamily="34" charset="0"/>
              </a:rPr>
              <a:t>PKAK kontakt Kersti Oja (57404945) või </a:t>
            </a:r>
            <a:r>
              <a:rPr lang="et-EE" sz="67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kersti@pkak.ee</a:t>
            </a:r>
            <a:r>
              <a:rPr lang="et-EE" sz="67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67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416929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2812</Words>
  <Application>Microsoft Office PowerPoint</Application>
  <PresentationFormat>Laiekraan</PresentationFormat>
  <Paragraphs>196</Paragraphs>
  <Slides>27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Avenir Next LT Pro</vt:lpstr>
      <vt:lpstr>Goudy Old Style</vt:lpstr>
      <vt:lpstr>Times New Roman</vt:lpstr>
      <vt:lpstr>Wingdings</vt:lpstr>
      <vt:lpstr>FrostyVTI</vt:lpstr>
      <vt:lpstr>Perioodi 2021–2027 kogukonna juhitud kohaliku arengu toetus</vt:lpstr>
      <vt:lpstr>2026 aasta eelarve ja voorude ajad</vt:lpstr>
      <vt:lpstr>Dokumendid tutvumiseks</vt:lpstr>
      <vt:lpstr>Tegevussuund 1. Vee-elusressursside väärindamine ja otseturustamine</vt:lpstr>
      <vt:lpstr>1. tegevussuunas saab taotlema tulla:</vt:lpstr>
      <vt:lpstr>Tegevussuund 2. Sadamate taristu parendamine ja pakutavate teenuste mitmekesistamine</vt:lpstr>
      <vt:lpstr>2. tegevussuunas saab taotlema tulla:</vt:lpstr>
      <vt:lpstr>Tegevussuund 3. Majandustegevuse mitmekesistamine</vt:lpstr>
      <vt:lpstr>Lisatingimused mitmekesistamise tegevussuunas:</vt:lpstr>
      <vt:lpstr>Tegevussuund 4. Looduskeskkonna tingimuste parendamine</vt:lpstr>
      <vt:lpstr>Lisatingimused 4. tegevussuunas:</vt:lpstr>
      <vt:lpstr>Tegevussuund 5. Kalandus- ja merendustraditsioonide edendamine </vt:lpstr>
      <vt:lpstr>Tegevussuund 6. Kalurite teadmiste ja oskuste edendamine</vt:lpstr>
      <vt:lpstr>Lisaks:</vt:lpstr>
      <vt:lpstr>Nõuded taotlejale</vt:lpstr>
      <vt:lpstr>Ettevalmistavad tööd:</vt:lpstr>
      <vt:lpstr>Projektitoetuse abikõlblikud ja mitteabikõlblikud kulud</vt:lpstr>
      <vt:lpstr>Mitteabikõlblikud kulud, näited:</vt:lpstr>
      <vt:lpstr>Ostumenetlus</vt:lpstr>
      <vt:lpstr>Ostumenetlus</vt:lpstr>
      <vt:lpstr>Ostumenetlus riigihangete registris</vt:lpstr>
      <vt:lpstr>Projektitoetuse taotluse esitamine</vt:lpstr>
      <vt:lpstr>Projektitoetuse taotluse esitamine</vt:lpstr>
      <vt:lpstr>Projektitoetuse taotluse menetlemine</vt:lpstr>
      <vt:lpstr>Projektitoetuse saaja kohustused ja toetatava tegevuse elluviimise tingimused</vt:lpstr>
      <vt:lpstr>Toetuse maksmise tingimused ja kord</vt:lpstr>
      <vt:lpstr>2026. aasta  taotlusvoorud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Kersti</dc:creator>
  <cp:lastModifiedBy>Kersti Oja</cp:lastModifiedBy>
  <cp:revision>103</cp:revision>
  <dcterms:created xsi:type="dcterms:W3CDTF">2024-04-25T07:42:27Z</dcterms:created>
  <dcterms:modified xsi:type="dcterms:W3CDTF">2025-12-08T09:11:22Z</dcterms:modified>
</cp:coreProperties>
</file>